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tiff" ContentType="image/tiff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charts/chart3.xml" ContentType="application/vnd.openxmlformats-officedocument.drawingml.chart+xml"/>
  <Override PartName="/ppt/theme/themeOverride4.xml" ContentType="application/vnd.openxmlformats-officedocument.themeOverride+xml"/>
  <Override PartName="/ppt/charts/chart4.xml" ContentType="application/vnd.openxmlformats-officedocument.drawingml.chart+xml"/>
  <Override PartName="/ppt/theme/themeOverride5.xml" ContentType="application/vnd.openxmlformats-officedocument.themeOverride+xml"/>
  <Override PartName="/ppt/charts/chart5.xml" ContentType="application/vnd.openxmlformats-officedocument.drawingml.chart+xml"/>
  <Override PartName="/ppt/theme/themeOverride6.xml" ContentType="application/vnd.openxmlformats-officedocument.themeOverride+xml"/>
  <Override PartName="/ppt/charts/chart6.xml" ContentType="application/vnd.openxmlformats-officedocument.drawingml.chart+xml"/>
  <Override PartName="/ppt/theme/themeOverride7.xml" ContentType="application/vnd.openxmlformats-officedocument.themeOverrid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59" r:id="rId4"/>
    <p:sldId id="265" r:id="rId5"/>
    <p:sldId id="272" r:id="rId6"/>
    <p:sldId id="274" r:id="rId7"/>
    <p:sldId id="269" r:id="rId8"/>
    <p:sldId id="268" r:id="rId9"/>
    <p:sldId id="263" r:id="rId10"/>
    <p:sldId id="275" r:id="rId11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94" y="-70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&#1054;&#1083;&#1103;\Desktop\&#1075;&#1088;&#1072;&#1092;&#1080;&#1082;&#1080;.xlsx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&#1054;&#1083;&#1103;\Desktop\&#1075;&#1088;&#1072;&#1092;&#1080;&#1082;&#1080;.xlsx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&#1054;&#1083;&#1103;\Desktop\&#1075;&#1088;&#1072;&#1092;&#1080;&#1082;&#1080;.xlsx" TargetMode="External"/><Relationship Id="rId1" Type="http://schemas.openxmlformats.org/officeDocument/2006/relationships/themeOverride" Target="../theme/themeOverride4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&#1054;&#1083;&#1103;\Desktop\&#1075;&#1088;&#1072;&#1092;&#1080;&#1082;&#1080;.xlsx" TargetMode="External"/><Relationship Id="rId1" Type="http://schemas.openxmlformats.org/officeDocument/2006/relationships/themeOverride" Target="../theme/themeOverride5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&#1054;&#1083;&#1103;\Desktop\&#1075;&#1088;&#1072;&#1092;&#1080;&#1082;&#1080;.xlsx" TargetMode="External"/><Relationship Id="rId1" Type="http://schemas.openxmlformats.org/officeDocument/2006/relationships/themeOverride" Target="../theme/themeOverride6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oleObject" Target="file:///C:\Users\&#1054;&#1083;&#1103;\Desktop\&#1075;&#1088;&#1072;&#1092;&#1080;&#1082;&#1080;.xlsx" TargetMode="External"/><Relationship Id="rId1" Type="http://schemas.openxmlformats.org/officeDocument/2006/relationships/themeOverride" Target="../theme/themeOverride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5571379057151552"/>
          <c:y val="0.25223293650793649"/>
          <c:w val="0.37345467149088701"/>
          <c:h val="0.31954781746031746"/>
        </c:manualLayout>
      </c:layout>
      <c:lineChart>
        <c:grouping val="standard"/>
        <c:varyColors val="0"/>
        <c:ser>
          <c:idx val="1"/>
          <c:order val="0"/>
          <c:tx>
            <c:strRef>
              <c:f>Лист3!$E$17</c:f>
              <c:strCache>
                <c:ptCount val="1"/>
                <c:pt idx="0">
                  <c:v>Количество ярусов</c:v>
                </c:pt>
              </c:strCache>
            </c:strRef>
          </c:tx>
          <c:spPr>
            <a:ln w="38100">
              <a:solidFill>
                <a:srgbClr val="4BACC6">
                  <a:lumMod val="60000"/>
                  <a:lumOff val="40000"/>
                </a:srgbClr>
              </a:solidFill>
            </a:ln>
          </c:spPr>
          <c:marker>
            <c:symbol val="square"/>
            <c:size val="6"/>
            <c:spPr>
              <a:solidFill>
                <a:srgbClr val="4BACC6">
                  <a:lumMod val="75000"/>
                </a:srgbClr>
              </a:solidFill>
              <a:ln>
                <a:solidFill>
                  <a:srgbClr val="4BACC6">
                    <a:lumMod val="75000"/>
                  </a:srgbClr>
                </a:solidFill>
              </a:ln>
            </c:spPr>
          </c:marker>
          <c:errBars>
            <c:errDir val="y"/>
            <c:errBarType val="both"/>
            <c:errValType val="cust"/>
            <c:noEndCap val="0"/>
            <c:plus>
              <c:numRef>
                <c:f>Лист3!$F$18:$F$27</c:f>
                <c:numCache>
                  <c:formatCode>General</c:formatCode>
                  <c:ptCount val="10"/>
                  <c:pt idx="0">
                    <c:v>0.33333333333333331</c:v>
                  </c:pt>
                  <c:pt idx="1">
                    <c:v>0.40824829046386296</c:v>
                  </c:pt>
                  <c:pt idx="2">
                    <c:v>0.24944382578492943</c:v>
                  </c:pt>
                  <c:pt idx="3">
                    <c:v>0.43390275977259352</c:v>
                  </c:pt>
                  <c:pt idx="4">
                    <c:v>0.36430214023900004</c:v>
                  </c:pt>
                  <c:pt idx="5">
                    <c:v>0.37499999999999994</c:v>
                  </c:pt>
                  <c:pt idx="6">
                    <c:v>0.2370619056437327</c:v>
                  </c:pt>
                  <c:pt idx="7">
                    <c:v>0.32732683535398854</c:v>
                  </c:pt>
                  <c:pt idx="8">
                    <c:v>0.29059326290271154</c:v>
                  </c:pt>
                  <c:pt idx="9">
                    <c:v>0.1756820922315766</c:v>
                  </c:pt>
                </c:numCache>
              </c:numRef>
            </c:plus>
            <c:minus>
              <c:numRef>
                <c:f>Лист3!$F$18:$F$27</c:f>
                <c:numCache>
                  <c:formatCode>General</c:formatCode>
                  <c:ptCount val="10"/>
                  <c:pt idx="0">
                    <c:v>0.33333333333333331</c:v>
                  </c:pt>
                  <c:pt idx="1">
                    <c:v>0.40824829046386296</c:v>
                  </c:pt>
                  <c:pt idx="2">
                    <c:v>0.24944382578492943</c:v>
                  </c:pt>
                  <c:pt idx="3">
                    <c:v>0.43390275977259352</c:v>
                  </c:pt>
                  <c:pt idx="4">
                    <c:v>0.36430214023900004</c:v>
                  </c:pt>
                  <c:pt idx="5">
                    <c:v>0.37499999999999994</c:v>
                  </c:pt>
                  <c:pt idx="6">
                    <c:v>0.2370619056437327</c:v>
                  </c:pt>
                  <c:pt idx="7">
                    <c:v>0.32732683535398854</c:v>
                  </c:pt>
                  <c:pt idx="8">
                    <c:v>0.29059326290271154</c:v>
                  </c:pt>
                  <c:pt idx="9">
                    <c:v>0.1756820922315766</c:v>
                  </c:pt>
                </c:numCache>
              </c:numRef>
            </c:minus>
          </c:errBars>
          <c:cat>
            <c:multiLvlStrRef>
              <c:f>Лист3!$B$18:$D$27</c:f>
              <c:multiLvlStrCache>
                <c:ptCount val="10"/>
                <c:lvl>
                  <c:pt idx="0">
                    <c:v>Контроль</c:v>
                  </c:pt>
                  <c:pt idx="1">
                    <c:v>100 мМ NaCl</c:v>
                  </c:pt>
                  <c:pt idx="2">
                    <c:v>ЭБЛ(11)</c:v>
                  </c:pt>
                  <c:pt idx="3">
                    <c:v>ГБЛ(11)</c:v>
                  </c:pt>
                  <c:pt idx="4">
                    <c:v>ЭБЛ(10)</c:v>
                  </c:pt>
                  <c:pt idx="5">
                    <c:v>ГБЛ(10)</c:v>
                  </c:pt>
                  <c:pt idx="6">
                    <c:v>ЭБЛ(9)</c:v>
                  </c:pt>
                  <c:pt idx="7">
                    <c:v>ГБЛ(9)</c:v>
                  </c:pt>
                  <c:pt idx="8">
                    <c:v>ЭБЛ(8)</c:v>
                  </c:pt>
                  <c:pt idx="9">
                    <c:v>ГБЛ(8)</c:v>
                  </c:pt>
                </c:lvl>
                <c:lvl>
                  <c:pt idx="2">
                    <c:v>  </c:v>
                  </c:pt>
                  <c:pt idx="4">
                    <c:v>  </c:v>
                  </c:pt>
                  <c:pt idx="6">
                    <c:v>  </c:v>
                  </c:pt>
                  <c:pt idx="8">
                    <c:v>  </c:v>
                  </c:pt>
                </c:lvl>
                <c:lvl>
                  <c:pt idx="2">
                    <c:v>+100 мМ NaCl</c:v>
                  </c:pt>
                </c:lvl>
              </c:multiLvlStrCache>
            </c:multiLvlStrRef>
          </c:cat>
          <c:val>
            <c:numRef>
              <c:f>Лист3!$E$18:$E$27</c:f>
              <c:numCache>
                <c:formatCode>0.00</c:formatCode>
                <c:ptCount val="10"/>
                <c:pt idx="0">
                  <c:v>10.333333333333334</c:v>
                </c:pt>
                <c:pt idx="1">
                  <c:v>9</c:v>
                </c:pt>
                <c:pt idx="2">
                  <c:v>9.8000000000000007</c:v>
                </c:pt>
                <c:pt idx="3">
                  <c:v>10.777777777777779</c:v>
                </c:pt>
                <c:pt idx="4">
                  <c:v>10.777777777777779</c:v>
                </c:pt>
                <c:pt idx="5">
                  <c:v>10.625</c:v>
                </c:pt>
                <c:pt idx="6">
                  <c:v>10.727272727272727</c:v>
                </c:pt>
                <c:pt idx="7">
                  <c:v>11</c:v>
                </c:pt>
                <c:pt idx="8">
                  <c:v>10.199999999999999</c:v>
                </c:pt>
                <c:pt idx="9">
                  <c:v>10.555555555555555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Лист3!$H$17</c:f>
              <c:strCache>
                <c:ptCount val="1"/>
                <c:pt idx="0">
                  <c:v>Количество столонов</c:v>
                </c:pt>
              </c:strCache>
            </c:strRef>
          </c:tx>
          <c:spPr>
            <a:ln w="38100"/>
          </c:spPr>
          <c:marker>
            <c:spPr>
              <a:ln>
                <a:solidFill>
                  <a:srgbClr val="9BBB59">
                    <a:lumMod val="75000"/>
                  </a:srgbClr>
                </a:solidFill>
              </a:ln>
            </c:spPr>
          </c:marker>
          <c:errBars>
            <c:errDir val="y"/>
            <c:errBarType val="both"/>
            <c:errValType val="cust"/>
            <c:noEndCap val="0"/>
            <c:plus>
              <c:numRef>
                <c:f>Лист3!$I$18:$I$27</c:f>
                <c:numCache>
                  <c:formatCode>General</c:formatCode>
                  <c:ptCount val="10"/>
                  <c:pt idx="0">
                    <c:v>0.3779644730092272</c:v>
                  </c:pt>
                  <c:pt idx="1">
                    <c:v>0.37267799624996495</c:v>
                  </c:pt>
                  <c:pt idx="2">
                    <c:v>0.59335159534838977</c:v>
                  </c:pt>
                  <c:pt idx="3">
                    <c:v>0.68138514386924687</c:v>
                  </c:pt>
                  <c:pt idx="4">
                    <c:v>0.77459666924148329</c:v>
                  </c:pt>
                  <c:pt idx="5">
                    <c:v>0.6478835438717</c:v>
                  </c:pt>
                  <c:pt idx="6">
                    <c:v>0.5050252518939079</c:v>
                  </c:pt>
                  <c:pt idx="7">
                    <c:v>1.0077822185373186</c:v>
                  </c:pt>
                  <c:pt idx="8">
                    <c:v>0.69006555934235425</c:v>
                  </c:pt>
                  <c:pt idx="9">
                    <c:v>0.30424000964875475</c:v>
                  </c:pt>
                </c:numCache>
              </c:numRef>
            </c:plus>
            <c:minus>
              <c:numRef>
                <c:f>Лист3!$I$18:$I$27</c:f>
                <c:numCache>
                  <c:formatCode>General</c:formatCode>
                  <c:ptCount val="10"/>
                  <c:pt idx="0">
                    <c:v>0.3779644730092272</c:v>
                  </c:pt>
                  <c:pt idx="1">
                    <c:v>0.37267799624996495</c:v>
                  </c:pt>
                  <c:pt idx="2">
                    <c:v>0.59335159534838977</c:v>
                  </c:pt>
                  <c:pt idx="3">
                    <c:v>0.68138514386924687</c:v>
                  </c:pt>
                  <c:pt idx="4">
                    <c:v>0.77459666924148329</c:v>
                  </c:pt>
                  <c:pt idx="5">
                    <c:v>0.6478835438717</c:v>
                  </c:pt>
                  <c:pt idx="6">
                    <c:v>0.5050252518939079</c:v>
                  </c:pt>
                  <c:pt idx="7">
                    <c:v>1.0077822185373186</c:v>
                  </c:pt>
                  <c:pt idx="8">
                    <c:v>0.69006555934235425</c:v>
                  </c:pt>
                  <c:pt idx="9">
                    <c:v>0.30424000964875475</c:v>
                  </c:pt>
                </c:numCache>
              </c:numRef>
            </c:minus>
          </c:errBars>
          <c:cat>
            <c:multiLvlStrRef>
              <c:f>Лист3!$B$18:$D$27</c:f>
              <c:multiLvlStrCache>
                <c:ptCount val="10"/>
                <c:lvl>
                  <c:pt idx="0">
                    <c:v>Контроль</c:v>
                  </c:pt>
                  <c:pt idx="1">
                    <c:v>100 мМ NaCl</c:v>
                  </c:pt>
                  <c:pt idx="2">
                    <c:v>ЭБЛ(11)</c:v>
                  </c:pt>
                  <c:pt idx="3">
                    <c:v>ГБЛ(11)</c:v>
                  </c:pt>
                  <c:pt idx="4">
                    <c:v>ЭБЛ(10)</c:v>
                  </c:pt>
                  <c:pt idx="5">
                    <c:v>ГБЛ(10)</c:v>
                  </c:pt>
                  <c:pt idx="6">
                    <c:v>ЭБЛ(9)</c:v>
                  </c:pt>
                  <c:pt idx="7">
                    <c:v>ГБЛ(9)</c:v>
                  </c:pt>
                  <c:pt idx="8">
                    <c:v>ЭБЛ(8)</c:v>
                  </c:pt>
                  <c:pt idx="9">
                    <c:v>ГБЛ(8)</c:v>
                  </c:pt>
                </c:lvl>
                <c:lvl>
                  <c:pt idx="2">
                    <c:v>  </c:v>
                  </c:pt>
                  <c:pt idx="4">
                    <c:v>  </c:v>
                  </c:pt>
                  <c:pt idx="6">
                    <c:v>  </c:v>
                  </c:pt>
                  <c:pt idx="8">
                    <c:v>  </c:v>
                  </c:pt>
                </c:lvl>
                <c:lvl>
                  <c:pt idx="2">
                    <c:v>+100 мМ NaCl</c:v>
                  </c:pt>
                </c:lvl>
              </c:multiLvlStrCache>
            </c:multiLvlStrRef>
          </c:cat>
          <c:val>
            <c:numRef>
              <c:f>Лист3!$H$18:$H$27</c:f>
              <c:numCache>
                <c:formatCode>0.00</c:formatCode>
                <c:ptCount val="10"/>
                <c:pt idx="0">
                  <c:v>5</c:v>
                </c:pt>
                <c:pt idx="1">
                  <c:v>1.3333333333333333</c:v>
                </c:pt>
                <c:pt idx="2">
                  <c:v>3.5454545454545454</c:v>
                </c:pt>
                <c:pt idx="3">
                  <c:v>4</c:v>
                </c:pt>
                <c:pt idx="4">
                  <c:v>2</c:v>
                </c:pt>
                <c:pt idx="5">
                  <c:v>2.4444444444444446</c:v>
                </c:pt>
                <c:pt idx="6">
                  <c:v>2.1666666666666665</c:v>
                </c:pt>
                <c:pt idx="7">
                  <c:v>3.125</c:v>
                </c:pt>
                <c:pt idx="8">
                  <c:v>3</c:v>
                </c:pt>
                <c:pt idx="9">
                  <c:v>2.2727272727272729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4689152"/>
        <c:axId val="74695040"/>
      </c:lineChart>
      <c:catAx>
        <c:axId val="74689152"/>
        <c:scaling>
          <c:orientation val="minMax"/>
        </c:scaling>
        <c:delete val="0"/>
        <c:axPos val="b"/>
        <c:majorTickMark val="none"/>
        <c:minorTickMark val="in"/>
        <c:tickLblPos val="nextTo"/>
        <c:spPr>
          <a:ln>
            <a:solidFill>
              <a:sysClr val="windowText" lastClr="000000"/>
            </a:solidFill>
          </a:ln>
        </c:spPr>
        <c:crossAx val="74695040"/>
        <c:crosses val="autoZero"/>
        <c:auto val="1"/>
        <c:lblAlgn val="ctr"/>
        <c:lblOffset val="100"/>
        <c:noMultiLvlLbl val="0"/>
      </c:catAx>
      <c:valAx>
        <c:axId val="74695040"/>
        <c:scaling>
          <c:orientation val="minMax"/>
          <c:max val="14"/>
        </c:scaling>
        <c:delete val="0"/>
        <c:axPos val="l"/>
        <c:numFmt formatCode="0" sourceLinked="0"/>
        <c:majorTickMark val="in"/>
        <c:minorTickMark val="none"/>
        <c:tickLblPos val="nextTo"/>
        <c:spPr>
          <a:ln>
            <a:solidFill>
              <a:sysClr val="windowText" lastClr="000000"/>
            </a:solidFill>
          </a:ln>
        </c:spPr>
        <c:crossAx val="74689152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"/>
          <c:y val="0.11339285714285714"/>
          <c:w val="0.89394090169121432"/>
          <c:h val="5.3798412698412713E-2"/>
        </c:manualLayout>
      </c:layout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400">
          <a:latin typeface="Times New Roman" pitchFamily="18" charset="0"/>
          <a:cs typeface="Times New Roman" pitchFamily="18" charset="0"/>
        </a:defRPr>
      </a:pPr>
      <a:endParaRPr lang="ru-RU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8625662972739393"/>
          <c:y val="0.16655833333333336"/>
          <c:w val="0.66639799610154216"/>
          <c:h val="0.31954781746031746"/>
        </c:manualLayout>
      </c:layout>
      <c:lineChart>
        <c:grouping val="standard"/>
        <c:varyColors val="0"/>
        <c:ser>
          <c:idx val="1"/>
          <c:order val="0"/>
          <c:tx>
            <c:strRef>
              <c:f>Лист3!$E$17</c:f>
              <c:strCache>
                <c:ptCount val="1"/>
                <c:pt idx="0">
                  <c:v>Количество ярусов</c:v>
                </c:pt>
              </c:strCache>
            </c:strRef>
          </c:tx>
          <c:spPr>
            <a:ln w="38100">
              <a:solidFill>
                <a:srgbClr val="4BACC6">
                  <a:lumMod val="60000"/>
                  <a:lumOff val="40000"/>
                </a:srgbClr>
              </a:solidFill>
            </a:ln>
          </c:spPr>
          <c:marker>
            <c:symbol val="square"/>
            <c:size val="6"/>
            <c:spPr>
              <a:solidFill>
                <a:srgbClr val="4BACC6">
                  <a:lumMod val="75000"/>
                </a:srgbClr>
              </a:solidFill>
              <a:ln>
                <a:solidFill>
                  <a:srgbClr val="4BACC6">
                    <a:lumMod val="75000"/>
                  </a:srgbClr>
                </a:solidFill>
              </a:ln>
            </c:spPr>
          </c:marker>
          <c:errBars>
            <c:errDir val="y"/>
            <c:errBarType val="both"/>
            <c:errValType val="cust"/>
            <c:noEndCap val="0"/>
            <c:plus>
              <c:numRef>
                <c:f>Лист3!$F$38:$F$46</c:f>
                <c:numCache>
                  <c:formatCode>General</c:formatCode>
                  <c:ptCount val="9"/>
                  <c:pt idx="0">
                    <c:v>0.33333333333333331</c:v>
                  </c:pt>
                  <c:pt idx="1">
                    <c:v>0.37118429085533478</c:v>
                  </c:pt>
                  <c:pt idx="2">
                    <c:v>0.35901098714230018</c:v>
                  </c:pt>
                  <c:pt idx="3">
                    <c:v>0.30731814857642953</c:v>
                  </c:pt>
                  <c:pt idx="4">
                    <c:v>0.14083575804390608</c:v>
                  </c:pt>
                  <c:pt idx="5">
                    <c:v>0.37267799624996495</c:v>
                  </c:pt>
                  <c:pt idx="6">
                    <c:v>0.3681537587512117</c:v>
                  </c:pt>
                  <c:pt idx="7">
                    <c:v>0.31228298249668485</c:v>
                  </c:pt>
                  <c:pt idx="8">
                    <c:v>0.52704627669472992</c:v>
                  </c:pt>
                </c:numCache>
              </c:numRef>
            </c:plus>
            <c:minus>
              <c:numRef>
                <c:f>Лист3!$F$38:$F$46</c:f>
                <c:numCache>
                  <c:formatCode>General</c:formatCode>
                  <c:ptCount val="9"/>
                  <c:pt idx="0">
                    <c:v>0.33333333333333331</c:v>
                  </c:pt>
                  <c:pt idx="1">
                    <c:v>0.37118429085533478</c:v>
                  </c:pt>
                  <c:pt idx="2">
                    <c:v>0.35901098714230018</c:v>
                  </c:pt>
                  <c:pt idx="3">
                    <c:v>0.30731814857642953</c:v>
                  </c:pt>
                  <c:pt idx="4">
                    <c:v>0.14083575804390608</c:v>
                  </c:pt>
                  <c:pt idx="5">
                    <c:v>0.37267799624996495</c:v>
                  </c:pt>
                  <c:pt idx="6">
                    <c:v>0.3681537587512117</c:v>
                  </c:pt>
                  <c:pt idx="7">
                    <c:v>0.31228298249668485</c:v>
                  </c:pt>
                  <c:pt idx="8">
                    <c:v>0.52704627669472992</c:v>
                  </c:pt>
                </c:numCache>
              </c:numRef>
            </c:minus>
          </c:errBars>
          <c:cat>
            <c:multiLvlStrRef>
              <c:f>Лист3!$B$38:$D$46</c:f>
              <c:multiLvlStrCache>
                <c:ptCount val="9"/>
                <c:lvl>
                  <c:pt idx="0">
                    <c:v>Контроль</c:v>
                  </c:pt>
                  <c:pt idx="1">
                    <c:v>ЭБЛ(11)</c:v>
                  </c:pt>
                  <c:pt idx="2">
                    <c:v>ГБЛ(11)</c:v>
                  </c:pt>
                  <c:pt idx="3">
                    <c:v>ЭБЛ(10)</c:v>
                  </c:pt>
                  <c:pt idx="4">
                    <c:v>ГБЛ(10)</c:v>
                  </c:pt>
                  <c:pt idx="5">
                    <c:v>ЭБЛ(9)</c:v>
                  </c:pt>
                  <c:pt idx="6">
                    <c:v>ГБЛ(9)</c:v>
                  </c:pt>
                  <c:pt idx="7">
                    <c:v>ЭБЛ(8)</c:v>
                  </c:pt>
                  <c:pt idx="8">
                    <c:v>ГБЛ(8)</c:v>
                  </c:pt>
                </c:lvl>
                <c:lvl>
                  <c:pt idx="0">
                    <c:v>   </c:v>
                  </c:pt>
                  <c:pt idx="1">
                    <c:v>  </c:v>
                  </c:pt>
                  <c:pt idx="3">
                    <c:v>  </c:v>
                  </c:pt>
                  <c:pt idx="5">
                    <c:v>  </c:v>
                  </c:pt>
                  <c:pt idx="7">
                    <c:v>  </c:v>
                  </c:pt>
                </c:lvl>
              </c:multiLvlStrCache>
            </c:multiLvlStrRef>
          </c:cat>
          <c:val>
            <c:numRef>
              <c:f>Лист3!$E$38:$E$46</c:f>
              <c:numCache>
                <c:formatCode>0.00</c:formatCode>
                <c:ptCount val="9"/>
                <c:pt idx="0">
                  <c:v>10.333333333333334</c:v>
                </c:pt>
                <c:pt idx="1">
                  <c:v>12.6</c:v>
                </c:pt>
                <c:pt idx="2">
                  <c:v>11.8</c:v>
                </c:pt>
                <c:pt idx="3">
                  <c:v>11.5</c:v>
                </c:pt>
                <c:pt idx="4">
                  <c:v>10.727272727272727</c:v>
                </c:pt>
                <c:pt idx="5">
                  <c:v>11.5</c:v>
                </c:pt>
                <c:pt idx="6">
                  <c:v>10.909090909090908</c:v>
                </c:pt>
                <c:pt idx="7">
                  <c:v>10.545454545454545</c:v>
                </c:pt>
                <c:pt idx="8">
                  <c:v>11.333333333333334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Лист3!$H$17</c:f>
              <c:strCache>
                <c:ptCount val="1"/>
                <c:pt idx="0">
                  <c:v>Количество столонов</c:v>
                </c:pt>
              </c:strCache>
            </c:strRef>
          </c:tx>
          <c:spPr>
            <a:ln w="38100"/>
          </c:spPr>
          <c:marker>
            <c:spPr>
              <a:ln>
                <a:solidFill>
                  <a:srgbClr val="9BBB59">
                    <a:lumMod val="75000"/>
                  </a:srgbClr>
                </a:solidFill>
              </a:ln>
            </c:spPr>
          </c:marker>
          <c:errBars>
            <c:errDir val="y"/>
            <c:errBarType val="both"/>
            <c:errValType val="cust"/>
            <c:noEndCap val="0"/>
            <c:plus>
              <c:numRef>
                <c:f>Лист3!$I$38:$I$46</c:f>
                <c:numCache>
                  <c:formatCode>General</c:formatCode>
                  <c:ptCount val="9"/>
                  <c:pt idx="0">
                    <c:v>0.3779644730092272</c:v>
                  </c:pt>
                  <c:pt idx="1">
                    <c:v>0.46049274850812955</c:v>
                  </c:pt>
                  <c:pt idx="2">
                    <c:v>0.57639518124172229</c:v>
                  </c:pt>
                  <c:pt idx="3">
                    <c:v>0.74120355911812952</c:v>
                  </c:pt>
                  <c:pt idx="4">
                    <c:v>0.47140452079103168</c:v>
                  </c:pt>
                  <c:pt idx="5">
                    <c:v>0.53863109526848096</c:v>
                  </c:pt>
                  <c:pt idx="6">
                    <c:v>0.982878111830785</c:v>
                  </c:pt>
                  <c:pt idx="7">
                    <c:v>0.80699421895171441</c:v>
                  </c:pt>
                  <c:pt idx="8">
                    <c:v>0.92461381899997264</c:v>
                  </c:pt>
                </c:numCache>
              </c:numRef>
            </c:plus>
            <c:minus>
              <c:numRef>
                <c:f>Лист3!$I$38:$I$46</c:f>
                <c:numCache>
                  <c:formatCode>General</c:formatCode>
                  <c:ptCount val="9"/>
                  <c:pt idx="0">
                    <c:v>0.3779644730092272</c:v>
                  </c:pt>
                  <c:pt idx="1">
                    <c:v>0.46049274850812955</c:v>
                  </c:pt>
                  <c:pt idx="2">
                    <c:v>0.57639518124172229</c:v>
                  </c:pt>
                  <c:pt idx="3">
                    <c:v>0.74120355911812952</c:v>
                  </c:pt>
                  <c:pt idx="4">
                    <c:v>0.47140452079103168</c:v>
                  </c:pt>
                  <c:pt idx="5">
                    <c:v>0.53863109526848096</c:v>
                  </c:pt>
                  <c:pt idx="6">
                    <c:v>0.982878111830785</c:v>
                  </c:pt>
                  <c:pt idx="7">
                    <c:v>0.80699421895171441</c:v>
                  </c:pt>
                  <c:pt idx="8">
                    <c:v>0.92461381899997264</c:v>
                  </c:pt>
                </c:numCache>
              </c:numRef>
            </c:minus>
          </c:errBars>
          <c:cat>
            <c:multiLvlStrRef>
              <c:f>Лист3!$B$38:$D$46</c:f>
              <c:multiLvlStrCache>
                <c:ptCount val="9"/>
                <c:lvl>
                  <c:pt idx="0">
                    <c:v>Контроль</c:v>
                  </c:pt>
                  <c:pt idx="1">
                    <c:v>ЭБЛ(11)</c:v>
                  </c:pt>
                  <c:pt idx="2">
                    <c:v>ГБЛ(11)</c:v>
                  </c:pt>
                  <c:pt idx="3">
                    <c:v>ЭБЛ(10)</c:v>
                  </c:pt>
                  <c:pt idx="4">
                    <c:v>ГБЛ(10)</c:v>
                  </c:pt>
                  <c:pt idx="5">
                    <c:v>ЭБЛ(9)</c:v>
                  </c:pt>
                  <c:pt idx="6">
                    <c:v>ГБЛ(9)</c:v>
                  </c:pt>
                  <c:pt idx="7">
                    <c:v>ЭБЛ(8)</c:v>
                  </c:pt>
                  <c:pt idx="8">
                    <c:v>ГБЛ(8)</c:v>
                  </c:pt>
                </c:lvl>
                <c:lvl>
                  <c:pt idx="0">
                    <c:v>   </c:v>
                  </c:pt>
                  <c:pt idx="1">
                    <c:v>  </c:v>
                  </c:pt>
                  <c:pt idx="3">
                    <c:v>  </c:v>
                  </c:pt>
                  <c:pt idx="5">
                    <c:v>  </c:v>
                  </c:pt>
                  <c:pt idx="7">
                    <c:v>  </c:v>
                  </c:pt>
                </c:lvl>
              </c:multiLvlStrCache>
            </c:multiLvlStrRef>
          </c:cat>
          <c:val>
            <c:numRef>
              <c:f>Лист3!$H$38:$H$46</c:f>
              <c:numCache>
                <c:formatCode>0.00</c:formatCode>
                <c:ptCount val="9"/>
                <c:pt idx="0">
                  <c:v>5</c:v>
                </c:pt>
                <c:pt idx="1">
                  <c:v>6.625</c:v>
                </c:pt>
                <c:pt idx="2">
                  <c:v>6.3636363636363633</c:v>
                </c:pt>
                <c:pt idx="3">
                  <c:v>5.7777777777777777</c:v>
                </c:pt>
                <c:pt idx="4">
                  <c:v>5</c:v>
                </c:pt>
                <c:pt idx="5">
                  <c:v>4.8888888888888893</c:v>
                </c:pt>
                <c:pt idx="6">
                  <c:v>3.7777777777777777</c:v>
                </c:pt>
                <c:pt idx="7">
                  <c:v>5.1818181818181817</c:v>
                </c:pt>
                <c:pt idx="8">
                  <c:v>7.625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8670080"/>
        <c:axId val="98671616"/>
      </c:lineChart>
      <c:catAx>
        <c:axId val="98670080"/>
        <c:scaling>
          <c:orientation val="minMax"/>
        </c:scaling>
        <c:delete val="0"/>
        <c:axPos val="b"/>
        <c:majorTickMark val="none"/>
        <c:minorTickMark val="in"/>
        <c:tickLblPos val="nextTo"/>
        <c:spPr>
          <a:ln>
            <a:solidFill>
              <a:sysClr val="windowText" lastClr="000000"/>
            </a:solidFill>
          </a:ln>
        </c:spPr>
        <c:crossAx val="98671616"/>
        <c:crosses val="autoZero"/>
        <c:auto val="1"/>
        <c:lblAlgn val="ctr"/>
        <c:lblOffset val="100"/>
        <c:noMultiLvlLbl val="0"/>
      </c:catAx>
      <c:valAx>
        <c:axId val="98671616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ru-RU"/>
                  <a:t>Количество, шт</a:t>
                </a:r>
              </a:p>
            </c:rich>
          </c:tx>
          <c:layout>
            <c:manualLayout>
              <c:xMode val="edge"/>
              <c:yMode val="edge"/>
              <c:x val="4.1320691782814556E-2"/>
              <c:y val="0.19061349206349204"/>
            </c:manualLayout>
          </c:layout>
          <c:overlay val="0"/>
        </c:title>
        <c:numFmt formatCode="0" sourceLinked="0"/>
        <c:majorTickMark val="in"/>
        <c:minorTickMark val="none"/>
        <c:tickLblPos val="nextTo"/>
        <c:spPr>
          <a:ln>
            <a:solidFill>
              <a:sysClr val="windowText" lastClr="000000"/>
            </a:solidFill>
          </a:ln>
        </c:spPr>
        <c:crossAx val="98670080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400">
          <a:latin typeface="Times New Roman" pitchFamily="18" charset="0"/>
          <a:cs typeface="Times New Roman" pitchFamily="18" charset="0"/>
        </a:defRPr>
      </a:pPr>
      <a:endParaRPr lang="ru-RU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49325749095054522"/>
          <c:y val="0.15143928571428572"/>
          <c:w val="0.34180108191985686"/>
          <c:h val="0.43042083333333331"/>
        </c:manualLayout>
      </c:layout>
      <c:lineChart>
        <c:grouping val="standard"/>
        <c:varyColors val="0"/>
        <c:ser>
          <c:idx val="0"/>
          <c:order val="0"/>
          <c:tx>
            <c:strRef>
              <c:f>Лист3!$K$17</c:f>
              <c:strCache>
                <c:ptCount val="1"/>
                <c:pt idx="0">
                  <c:v>Суммарная площадь листовой поверхности, см2</c:v>
                </c:pt>
              </c:strCache>
            </c:strRef>
          </c:tx>
          <c:spPr>
            <a:ln w="38100" cmpd="sng">
              <a:solidFill>
                <a:srgbClr val="4BACC6">
                  <a:lumMod val="60000"/>
                  <a:lumOff val="40000"/>
                </a:srgbClr>
              </a:solidFill>
            </a:ln>
          </c:spPr>
          <c:marker>
            <c:spPr>
              <a:solidFill>
                <a:srgbClr val="4BACC6">
                  <a:lumMod val="75000"/>
                </a:srgbClr>
              </a:solidFill>
            </c:spPr>
          </c:marker>
          <c:errBars>
            <c:errDir val="y"/>
            <c:errBarType val="both"/>
            <c:errValType val="cust"/>
            <c:noEndCap val="0"/>
            <c:plus>
              <c:numRef>
                <c:f>Лист3!$L$18:$L$27</c:f>
                <c:numCache>
                  <c:formatCode>General</c:formatCode>
                  <c:ptCount val="10"/>
                  <c:pt idx="0">
                    <c:v>4.3555502828218762</c:v>
                  </c:pt>
                  <c:pt idx="1">
                    <c:v>3.9828369949436735</c:v>
                  </c:pt>
                  <c:pt idx="2">
                    <c:v>3.3795536006834137</c:v>
                  </c:pt>
                  <c:pt idx="3">
                    <c:v>4.960287677090065</c:v>
                  </c:pt>
                  <c:pt idx="4">
                    <c:v>4.7264073377439084</c:v>
                  </c:pt>
                  <c:pt idx="5">
                    <c:v>4.904551293516179</c:v>
                  </c:pt>
                  <c:pt idx="6">
                    <c:v>4.1133457949326475</c:v>
                  </c:pt>
                  <c:pt idx="7">
                    <c:v>5.0262015665404833</c:v>
                  </c:pt>
                  <c:pt idx="8">
                    <c:v>3.3907384551949864</c:v>
                  </c:pt>
                  <c:pt idx="9">
                    <c:v>4.2444014886332004</c:v>
                  </c:pt>
                </c:numCache>
              </c:numRef>
            </c:plus>
            <c:minus>
              <c:numRef>
                <c:f>Лист3!$L$18:$L$27</c:f>
                <c:numCache>
                  <c:formatCode>General</c:formatCode>
                  <c:ptCount val="10"/>
                  <c:pt idx="0">
                    <c:v>4.3555502828218762</c:v>
                  </c:pt>
                  <c:pt idx="1">
                    <c:v>3.9828369949436735</c:v>
                  </c:pt>
                  <c:pt idx="2">
                    <c:v>3.3795536006834137</c:v>
                  </c:pt>
                  <c:pt idx="3">
                    <c:v>4.960287677090065</c:v>
                  </c:pt>
                  <c:pt idx="4">
                    <c:v>4.7264073377439084</c:v>
                  </c:pt>
                  <c:pt idx="5">
                    <c:v>4.904551293516179</c:v>
                  </c:pt>
                  <c:pt idx="6">
                    <c:v>4.1133457949326475</c:v>
                  </c:pt>
                  <c:pt idx="7">
                    <c:v>5.0262015665404833</c:v>
                  </c:pt>
                  <c:pt idx="8">
                    <c:v>3.3907384551949864</c:v>
                  </c:pt>
                  <c:pt idx="9">
                    <c:v>4.2444014886332004</c:v>
                  </c:pt>
                </c:numCache>
              </c:numRef>
            </c:minus>
          </c:errBars>
          <c:cat>
            <c:multiLvlStrRef>
              <c:f>Лист3!$B$18:$D$27</c:f>
              <c:multiLvlStrCache>
                <c:ptCount val="10"/>
                <c:lvl>
                  <c:pt idx="0">
                    <c:v>Контроль</c:v>
                  </c:pt>
                  <c:pt idx="1">
                    <c:v>100 мМ NaCl</c:v>
                  </c:pt>
                  <c:pt idx="2">
                    <c:v>ЭБЛ(11)</c:v>
                  </c:pt>
                  <c:pt idx="3">
                    <c:v>ГБЛ(11)</c:v>
                  </c:pt>
                  <c:pt idx="4">
                    <c:v>ЭБЛ(10)</c:v>
                  </c:pt>
                  <c:pt idx="5">
                    <c:v>ГБЛ(10)</c:v>
                  </c:pt>
                  <c:pt idx="6">
                    <c:v>ЭБЛ(9)</c:v>
                  </c:pt>
                  <c:pt idx="7">
                    <c:v>ГБЛ(9)</c:v>
                  </c:pt>
                  <c:pt idx="8">
                    <c:v>ЭБЛ(8)</c:v>
                  </c:pt>
                  <c:pt idx="9">
                    <c:v>ГБЛ(8)</c:v>
                  </c:pt>
                </c:lvl>
                <c:lvl>
                  <c:pt idx="2">
                    <c:v>  </c:v>
                  </c:pt>
                  <c:pt idx="4">
                    <c:v>  </c:v>
                  </c:pt>
                  <c:pt idx="6">
                    <c:v>  </c:v>
                  </c:pt>
                  <c:pt idx="8">
                    <c:v>  </c:v>
                  </c:pt>
                </c:lvl>
                <c:lvl>
                  <c:pt idx="2">
                    <c:v>+100 мМ NaCl</c:v>
                  </c:pt>
                </c:lvl>
              </c:multiLvlStrCache>
            </c:multiLvlStrRef>
          </c:cat>
          <c:val>
            <c:numRef>
              <c:f>Лист3!$K$18:$K$27</c:f>
              <c:numCache>
                <c:formatCode>0.00</c:formatCode>
                <c:ptCount val="10"/>
                <c:pt idx="0">
                  <c:v>45.515964240102178</c:v>
                </c:pt>
                <c:pt idx="1">
                  <c:v>29.040868454661563</c:v>
                </c:pt>
                <c:pt idx="2">
                  <c:v>36.931034482758626</c:v>
                </c:pt>
                <c:pt idx="3">
                  <c:v>45.337164750957861</c:v>
                </c:pt>
                <c:pt idx="4">
                  <c:v>28.593869731800769</c:v>
                </c:pt>
                <c:pt idx="5">
                  <c:v>34.494252873563227</c:v>
                </c:pt>
                <c:pt idx="6">
                  <c:v>38.666666666666671</c:v>
                </c:pt>
                <c:pt idx="7">
                  <c:v>33.488505747126446</c:v>
                </c:pt>
                <c:pt idx="8">
                  <c:v>22.399744572158362</c:v>
                </c:pt>
                <c:pt idx="9">
                  <c:v>29.229885057471268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8784384"/>
        <c:axId val="98785920"/>
      </c:lineChart>
      <c:catAx>
        <c:axId val="98784384"/>
        <c:scaling>
          <c:orientation val="minMax"/>
        </c:scaling>
        <c:delete val="0"/>
        <c:axPos val="b"/>
        <c:majorTickMark val="none"/>
        <c:minorTickMark val="in"/>
        <c:tickLblPos val="nextTo"/>
        <c:spPr>
          <a:ln>
            <a:solidFill>
              <a:sysClr val="windowText" lastClr="000000"/>
            </a:solidFill>
          </a:ln>
        </c:spPr>
        <c:crossAx val="98785920"/>
        <c:crosses val="autoZero"/>
        <c:auto val="1"/>
        <c:lblAlgn val="ctr"/>
        <c:lblOffset val="100"/>
        <c:noMultiLvlLbl val="0"/>
      </c:catAx>
      <c:valAx>
        <c:axId val="98785920"/>
        <c:scaling>
          <c:orientation val="minMax"/>
          <c:max val="80"/>
        </c:scaling>
        <c:delete val="0"/>
        <c:axPos val="l"/>
        <c:numFmt formatCode="0" sourceLinked="0"/>
        <c:majorTickMark val="in"/>
        <c:minorTickMark val="none"/>
        <c:tickLblPos val="nextTo"/>
        <c:spPr>
          <a:ln>
            <a:solidFill>
              <a:sysClr val="windowText" lastClr="000000"/>
            </a:solidFill>
          </a:ln>
        </c:spPr>
        <c:crossAx val="98784384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400">
          <a:latin typeface="Times New Roman" pitchFamily="18" charset="0"/>
          <a:cs typeface="Times New Roman" pitchFamily="18" charset="0"/>
        </a:defRPr>
      </a:pPr>
      <a:endParaRPr lang="ru-RU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29628472222222224"/>
          <c:y val="0.10559864637605236"/>
          <c:w val="0.66639799610154216"/>
          <c:h val="0.51118609377247703"/>
        </c:manualLayout>
      </c:layout>
      <c:lineChart>
        <c:grouping val="standard"/>
        <c:varyColors val="0"/>
        <c:ser>
          <c:idx val="0"/>
          <c:order val="0"/>
          <c:tx>
            <c:strRef>
              <c:f>Лист3!$K$17</c:f>
              <c:strCache>
                <c:ptCount val="1"/>
                <c:pt idx="0">
                  <c:v>Суммарная площадь листовой поверхности, см2</c:v>
                </c:pt>
              </c:strCache>
            </c:strRef>
          </c:tx>
          <c:spPr>
            <a:ln w="38100" cmpd="sng">
              <a:solidFill>
                <a:srgbClr val="4BACC6">
                  <a:lumMod val="60000"/>
                  <a:lumOff val="40000"/>
                </a:srgbClr>
              </a:solidFill>
            </a:ln>
          </c:spPr>
          <c:marker>
            <c:spPr>
              <a:solidFill>
                <a:srgbClr val="4BACC6">
                  <a:lumMod val="75000"/>
                </a:srgbClr>
              </a:solidFill>
            </c:spPr>
          </c:marker>
          <c:errBars>
            <c:errDir val="y"/>
            <c:errBarType val="both"/>
            <c:errValType val="cust"/>
            <c:noEndCap val="0"/>
            <c:plus>
              <c:numRef>
                <c:f>Лист3!$L$38:$L$46</c:f>
                <c:numCache>
                  <c:formatCode>General</c:formatCode>
                  <c:ptCount val="9"/>
                  <c:pt idx="0">
                    <c:v>4.3555502828218762</c:v>
                  </c:pt>
                  <c:pt idx="1">
                    <c:v>8.3210251506114545</c:v>
                  </c:pt>
                  <c:pt idx="2">
                    <c:v>4.1850138961499361</c:v>
                  </c:pt>
                  <c:pt idx="3">
                    <c:v>5.456979861051015</c:v>
                  </c:pt>
                  <c:pt idx="4">
                    <c:v>5.2994974617228792</c:v>
                  </c:pt>
                  <c:pt idx="5">
                    <c:v>4.654665584929675</c:v>
                  </c:pt>
                  <c:pt idx="6">
                    <c:v>6.3397123783570635</c:v>
                  </c:pt>
                  <c:pt idx="7">
                    <c:v>5.2199166784738349</c:v>
                  </c:pt>
                  <c:pt idx="8">
                    <c:v>5.3604119428448085</c:v>
                  </c:pt>
                </c:numCache>
              </c:numRef>
            </c:plus>
            <c:minus>
              <c:numRef>
                <c:f>Лист3!$L$38:$L$46</c:f>
                <c:numCache>
                  <c:formatCode>General</c:formatCode>
                  <c:ptCount val="9"/>
                  <c:pt idx="0">
                    <c:v>4.3555502828218762</c:v>
                  </c:pt>
                  <c:pt idx="1">
                    <c:v>8.3210251506114545</c:v>
                  </c:pt>
                  <c:pt idx="2">
                    <c:v>4.1850138961499361</c:v>
                  </c:pt>
                  <c:pt idx="3">
                    <c:v>5.456979861051015</c:v>
                  </c:pt>
                  <c:pt idx="4">
                    <c:v>5.2994974617228792</c:v>
                  </c:pt>
                  <c:pt idx="5">
                    <c:v>4.654665584929675</c:v>
                  </c:pt>
                  <c:pt idx="6">
                    <c:v>6.3397123783570635</c:v>
                  </c:pt>
                  <c:pt idx="7">
                    <c:v>5.2199166784738349</c:v>
                  </c:pt>
                  <c:pt idx="8">
                    <c:v>5.3604119428448085</c:v>
                  </c:pt>
                </c:numCache>
              </c:numRef>
            </c:minus>
          </c:errBars>
          <c:cat>
            <c:multiLvlStrRef>
              <c:f>Лист3!$B$38:$D$46</c:f>
              <c:multiLvlStrCache>
                <c:ptCount val="9"/>
                <c:lvl>
                  <c:pt idx="0">
                    <c:v>Контроль</c:v>
                  </c:pt>
                  <c:pt idx="1">
                    <c:v>ЭБЛ(11)</c:v>
                  </c:pt>
                  <c:pt idx="2">
                    <c:v>ГБЛ(11)</c:v>
                  </c:pt>
                  <c:pt idx="3">
                    <c:v>ЭБЛ(10)</c:v>
                  </c:pt>
                  <c:pt idx="4">
                    <c:v>ГБЛ(10)</c:v>
                  </c:pt>
                  <c:pt idx="5">
                    <c:v>ЭБЛ(9)</c:v>
                  </c:pt>
                  <c:pt idx="6">
                    <c:v>ГБЛ(9)</c:v>
                  </c:pt>
                  <c:pt idx="7">
                    <c:v>ЭБЛ(8)</c:v>
                  </c:pt>
                  <c:pt idx="8">
                    <c:v>ГБЛ(8)</c:v>
                  </c:pt>
                </c:lvl>
                <c:lvl>
                  <c:pt idx="0">
                    <c:v>   </c:v>
                  </c:pt>
                  <c:pt idx="1">
                    <c:v>  </c:v>
                  </c:pt>
                  <c:pt idx="3">
                    <c:v>  </c:v>
                  </c:pt>
                  <c:pt idx="5">
                    <c:v>  </c:v>
                  </c:pt>
                  <c:pt idx="7">
                    <c:v>  </c:v>
                  </c:pt>
                </c:lvl>
              </c:multiLvlStrCache>
            </c:multiLvlStrRef>
          </c:cat>
          <c:val>
            <c:numRef>
              <c:f>Лист3!$K$38:$K$46</c:f>
              <c:numCache>
                <c:formatCode>0.00</c:formatCode>
                <c:ptCount val="9"/>
                <c:pt idx="0">
                  <c:v>45.515964240102178</c:v>
                </c:pt>
                <c:pt idx="1">
                  <c:v>62.096880131362902</c:v>
                </c:pt>
                <c:pt idx="2">
                  <c:v>57.572158365261807</c:v>
                </c:pt>
                <c:pt idx="3">
                  <c:v>65.490421455938701</c:v>
                </c:pt>
                <c:pt idx="4">
                  <c:v>53.031347962382441</c:v>
                </c:pt>
                <c:pt idx="5">
                  <c:v>55.758620689655181</c:v>
                </c:pt>
                <c:pt idx="6">
                  <c:v>47.106583072100314</c:v>
                </c:pt>
                <c:pt idx="7">
                  <c:v>50.919540229885072</c:v>
                </c:pt>
                <c:pt idx="8">
                  <c:v>49.969696969696969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8810112"/>
        <c:axId val="98811904"/>
      </c:lineChart>
      <c:catAx>
        <c:axId val="98810112"/>
        <c:scaling>
          <c:orientation val="minMax"/>
        </c:scaling>
        <c:delete val="0"/>
        <c:axPos val="b"/>
        <c:majorTickMark val="none"/>
        <c:minorTickMark val="in"/>
        <c:tickLblPos val="nextTo"/>
        <c:spPr>
          <a:ln>
            <a:solidFill>
              <a:sysClr val="windowText" lastClr="000000"/>
            </a:solidFill>
          </a:ln>
        </c:spPr>
        <c:crossAx val="98811904"/>
        <c:crosses val="autoZero"/>
        <c:auto val="1"/>
        <c:lblAlgn val="ctr"/>
        <c:lblOffset val="100"/>
        <c:noMultiLvlLbl val="0"/>
      </c:catAx>
      <c:valAx>
        <c:axId val="98811904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ru-RU" dirty="0"/>
                  <a:t>Суммарная площадь листовой поверхности, см</a:t>
                </a:r>
                <a:r>
                  <a:rPr lang="ru-RU" baseline="30000" dirty="0"/>
                  <a:t>2</a:t>
                </a:r>
              </a:p>
            </c:rich>
          </c:tx>
          <c:layout>
            <c:manualLayout>
              <c:xMode val="edge"/>
              <c:yMode val="edge"/>
              <c:x val="9.1935648148148141E-2"/>
              <c:y val="9.7555764124185887E-2"/>
            </c:manualLayout>
          </c:layout>
          <c:overlay val="0"/>
        </c:title>
        <c:numFmt formatCode="0" sourceLinked="0"/>
        <c:majorTickMark val="in"/>
        <c:minorTickMark val="none"/>
        <c:tickLblPos val="nextTo"/>
        <c:spPr>
          <a:ln>
            <a:solidFill>
              <a:sysClr val="windowText" lastClr="000000"/>
            </a:solidFill>
          </a:ln>
        </c:spPr>
        <c:crossAx val="98810112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400">
          <a:latin typeface="Times New Roman" pitchFamily="18" charset="0"/>
          <a:cs typeface="Times New Roman" pitchFamily="18" charset="0"/>
        </a:defRPr>
      </a:pPr>
      <a:endParaRPr lang="ru-RU"/>
    </a:p>
  </c:tx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ru-RU" sz="1800" b="1" i="0" baseline="0"/>
              <a:t>Концентрация соединений в листьях мкг/г сырой массы</a:t>
            </a:r>
          </a:p>
        </c:rich>
      </c:tx>
      <c:layout/>
      <c:overlay val="1"/>
    </c:title>
    <c:autoTitleDeleted val="0"/>
    <c:plotArea>
      <c:layout>
        <c:manualLayout>
          <c:layoutTarget val="inner"/>
          <c:xMode val="edge"/>
          <c:yMode val="edge"/>
          <c:x val="0.15025155659351636"/>
          <c:y val="0.24131702828060508"/>
          <c:w val="0.66639799610154216"/>
          <c:h val="0.39514305555555551"/>
        </c:manualLayout>
      </c:layout>
      <c:lineChart>
        <c:grouping val="standard"/>
        <c:varyColors val="0"/>
        <c:ser>
          <c:idx val="0"/>
          <c:order val="0"/>
          <c:tx>
            <c:strRef>
              <c:f>Лист5!$Q$12</c:f>
              <c:strCache>
                <c:ptCount val="1"/>
                <c:pt idx="0">
                  <c:v>Пролин</c:v>
                </c:pt>
              </c:strCache>
            </c:strRef>
          </c:tx>
          <c:spPr>
            <a:ln w="38100" cmpd="sng">
              <a:solidFill>
                <a:srgbClr val="4BACC6">
                  <a:lumMod val="60000"/>
                  <a:lumOff val="40000"/>
                </a:srgbClr>
              </a:solidFill>
            </a:ln>
          </c:spPr>
          <c:marker>
            <c:spPr>
              <a:solidFill>
                <a:srgbClr val="4BACC6">
                  <a:lumMod val="75000"/>
                </a:srgbClr>
              </a:solidFill>
            </c:spPr>
          </c:marker>
          <c:errBars>
            <c:errDir val="y"/>
            <c:errBarType val="both"/>
            <c:errValType val="cust"/>
            <c:noEndCap val="0"/>
            <c:plus>
              <c:numRef>
                <c:f>Лист5!$R$13:$R$21</c:f>
                <c:numCache>
                  <c:formatCode>General</c:formatCode>
                  <c:ptCount val="9"/>
                  <c:pt idx="0">
                    <c:v>0.59668990139292377</c:v>
                  </c:pt>
                  <c:pt idx="1">
                    <c:v>1.4405217162846484</c:v>
                  </c:pt>
                  <c:pt idx="2">
                    <c:v>1.3312307829452734</c:v>
                  </c:pt>
                  <c:pt idx="3">
                    <c:v>0.7819622939559483</c:v>
                  </c:pt>
                  <c:pt idx="4">
                    <c:v>1.2337817168877503</c:v>
                  </c:pt>
                  <c:pt idx="5">
                    <c:v>0.82687401076851974</c:v>
                  </c:pt>
                  <c:pt idx="6">
                    <c:v>1.2351672854882836</c:v>
                  </c:pt>
                  <c:pt idx="7">
                    <c:v>0.92500627115225953</c:v>
                  </c:pt>
                  <c:pt idx="8">
                    <c:v>0.59928630449049614</c:v>
                  </c:pt>
                </c:numCache>
              </c:numRef>
            </c:plus>
            <c:minus>
              <c:numRef>
                <c:f>Лист5!$R$13:$R$21</c:f>
                <c:numCache>
                  <c:formatCode>General</c:formatCode>
                  <c:ptCount val="9"/>
                  <c:pt idx="0">
                    <c:v>0.59668990139292377</c:v>
                  </c:pt>
                  <c:pt idx="1">
                    <c:v>1.4405217162846484</c:v>
                  </c:pt>
                  <c:pt idx="2">
                    <c:v>1.3312307829452734</c:v>
                  </c:pt>
                  <c:pt idx="3">
                    <c:v>0.7819622939559483</c:v>
                  </c:pt>
                  <c:pt idx="4">
                    <c:v>1.2337817168877503</c:v>
                  </c:pt>
                  <c:pt idx="5">
                    <c:v>0.82687401076851974</c:v>
                  </c:pt>
                  <c:pt idx="6">
                    <c:v>1.2351672854882836</c:v>
                  </c:pt>
                  <c:pt idx="7">
                    <c:v>0.92500627115225953</c:v>
                  </c:pt>
                  <c:pt idx="8">
                    <c:v>0.59928630449049614</c:v>
                  </c:pt>
                </c:numCache>
              </c:numRef>
            </c:minus>
          </c:errBars>
          <c:cat>
            <c:multiLvlStrRef>
              <c:f>Лист5!$O$13:$P$21</c:f>
              <c:multiLvlStrCache>
                <c:ptCount val="9"/>
                <c:lvl>
                  <c:pt idx="0">
                    <c:v>Контроль</c:v>
                  </c:pt>
                  <c:pt idx="1">
                    <c:v>ЭБЛ(11)</c:v>
                  </c:pt>
                  <c:pt idx="2">
                    <c:v>ГБЛ(11)</c:v>
                  </c:pt>
                  <c:pt idx="3">
                    <c:v>ЭБЛ(10)</c:v>
                  </c:pt>
                  <c:pt idx="4">
                    <c:v>ГБЛ(10)</c:v>
                  </c:pt>
                  <c:pt idx="5">
                    <c:v>ЭБЛ(9)</c:v>
                  </c:pt>
                  <c:pt idx="6">
                    <c:v>ГБЛ(9)</c:v>
                  </c:pt>
                  <c:pt idx="7">
                    <c:v>ЭБЛ(8)</c:v>
                  </c:pt>
                  <c:pt idx="8">
                    <c:v>ГБЛ(8)</c:v>
                  </c:pt>
                </c:lvl>
                <c:lvl>
                  <c:pt idx="0">
                    <c:v>   </c:v>
                  </c:pt>
                  <c:pt idx="1">
                    <c:v>  </c:v>
                  </c:pt>
                  <c:pt idx="3">
                    <c:v>  </c:v>
                  </c:pt>
                  <c:pt idx="5">
                    <c:v>  </c:v>
                  </c:pt>
                  <c:pt idx="7">
                    <c:v>  </c:v>
                  </c:pt>
                </c:lvl>
              </c:multiLvlStrCache>
            </c:multiLvlStrRef>
          </c:cat>
          <c:val>
            <c:numRef>
              <c:f>Лист5!$Q$13:$Q$21</c:f>
              <c:numCache>
                <c:formatCode>0.00</c:formatCode>
                <c:ptCount val="9"/>
                <c:pt idx="0">
                  <c:v>2.4326792149292147</c:v>
                </c:pt>
                <c:pt idx="1">
                  <c:v>3.1100618591934386</c:v>
                </c:pt>
                <c:pt idx="2">
                  <c:v>3.9235980500847791</c:v>
                </c:pt>
                <c:pt idx="3">
                  <c:v>2.6589474620493361</c:v>
                </c:pt>
                <c:pt idx="4">
                  <c:v>3.5914123774509807</c:v>
                </c:pt>
                <c:pt idx="5">
                  <c:v>2.8420384615384617</c:v>
                </c:pt>
                <c:pt idx="6">
                  <c:v>2.8513636363636361</c:v>
                </c:pt>
                <c:pt idx="7">
                  <c:v>2.3821770833333336</c:v>
                </c:pt>
                <c:pt idx="8">
                  <c:v>2.2480964176829268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9122560"/>
        <c:axId val="99140736"/>
      </c:lineChart>
      <c:lineChart>
        <c:grouping val="standard"/>
        <c:varyColors val="0"/>
        <c:ser>
          <c:idx val="1"/>
          <c:order val="1"/>
          <c:tx>
            <c:strRef>
              <c:f>Лист5!$T$12</c:f>
              <c:strCache>
                <c:ptCount val="1"/>
                <c:pt idx="0">
                  <c:v>МДА</c:v>
                </c:pt>
              </c:strCache>
            </c:strRef>
          </c:tx>
          <c:spPr>
            <a:ln w="38100">
              <a:solidFill>
                <a:srgbClr val="9BBB59">
                  <a:lumMod val="60000"/>
                  <a:lumOff val="40000"/>
                </a:srgbClr>
              </a:solidFill>
            </a:ln>
          </c:spPr>
          <c:marker>
            <c:spPr>
              <a:solidFill>
                <a:srgbClr val="9BBB59">
                  <a:lumMod val="75000"/>
                </a:srgbClr>
              </a:solidFill>
              <a:ln>
                <a:noFill/>
              </a:ln>
            </c:spPr>
          </c:marker>
          <c:errBars>
            <c:errDir val="y"/>
            <c:errBarType val="both"/>
            <c:errValType val="cust"/>
            <c:noEndCap val="0"/>
            <c:plus>
              <c:numRef>
                <c:f>Лист5!$U$13:$U$21</c:f>
                <c:numCache>
                  <c:formatCode>General</c:formatCode>
                  <c:ptCount val="9"/>
                  <c:pt idx="0">
                    <c:v>4.7412448921712348E-3</c:v>
                  </c:pt>
                  <c:pt idx="1">
                    <c:v>6.5762605816241599E-3</c:v>
                  </c:pt>
                  <c:pt idx="2">
                    <c:v>7.7102090377277922E-3</c:v>
                  </c:pt>
                  <c:pt idx="3">
                    <c:v>4.8780952585063212E-3</c:v>
                  </c:pt>
                  <c:pt idx="4">
                    <c:v>2.2340627917214447E-3</c:v>
                  </c:pt>
                  <c:pt idx="5">
                    <c:v>1.1234594203112524E-3</c:v>
                  </c:pt>
                  <c:pt idx="6">
                    <c:v>2.118899570592954E-3</c:v>
                  </c:pt>
                  <c:pt idx="7">
                    <c:v>1.4029172770946329E-2</c:v>
                  </c:pt>
                  <c:pt idx="8">
                    <c:v>7.5841762745774083E-3</c:v>
                  </c:pt>
                </c:numCache>
              </c:numRef>
            </c:plus>
            <c:minus>
              <c:numRef>
                <c:f>Лист5!$U$13:$U$21</c:f>
                <c:numCache>
                  <c:formatCode>General</c:formatCode>
                  <c:ptCount val="9"/>
                  <c:pt idx="0">
                    <c:v>4.7412448921712348E-3</c:v>
                  </c:pt>
                  <c:pt idx="1">
                    <c:v>6.5762605816241599E-3</c:v>
                  </c:pt>
                  <c:pt idx="2">
                    <c:v>7.7102090377277922E-3</c:v>
                  </c:pt>
                  <c:pt idx="3">
                    <c:v>4.8780952585063212E-3</c:v>
                  </c:pt>
                  <c:pt idx="4">
                    <c:v>2.2340627917214447E-3</c:v>
                  </c:pt>
                  <c:pt idx="5">
                    <c:v>1.1234594203112524E-3</c:v>
                  </c:pt>
                  <c:pt idx="6">
                    <c:v>2.118899570592954E-3</c:v>
                  </c:pt>
                  <c:pt idx="7">
                    <c:v>1.4029172770946329E-2</c:v>
                  </c:pt>
                  <c:pt idx="8">
                    <c:v>7.5841762745774083E-3</c:v>
                  </c:pt>
                </c:numCache>
              </c:numRef>
            </c:minus>
          </c:errBars>
          <c:cat>
            <c:multiLvlStrRef>
              <c:f>Лист5!$O$13:$P$21</c:f>
              <c:multiLvlStrCache>
                <c:ptCount val="9"/>
                <c:lvl>
                  <c:pt idx="0">
                    <c:v>Контроль</c:v>
                  </c:pt>
                  <c:pt idx="1">
                    <c:v>ЭБЛ(11)</c:v>
                  </c:pt>
                  <c:pt idx="2">
                    <c:v>ГБЛ(11)</c:v>
                  </c:pt>
                  <c:pt idx="3">
                    <c:v>ЭБЛ(10)</c:v>
                  </c:pt>
                  <c:pt idx="4">
                    <c:v>ГБЛ(10)</c:v>
                  </c:pt>
                  <c:pt idx="5">
                    <c:v>ЭБЛ(9)</c:v>
                  </c:pt>
                  <c:pt idx="6">
                    <c:v>ГБЛ(9)</c:v>
                  </c:pt>
                  <c:pt idx="7">
                    <c:v>ЭБЛ(8)</c:v>
                  </c:pt>
                  <c:pt idx="8">
                    <c:v>ГБЛ(8)</c:v>
                  </c:pt>
                </c:lvl>
                <c:lvl>
                  <c:pt idx="0">
                    <c:v>   </c:v>
                  </c:pt>
                  <c:pt idx="1">
                    <c:v>  </c:v>
                  </c:pt>
                  <c:pt idx="3">
                    <c:v>  </c:v>
                  </c:pt>
                  <c:pt idx="5">
                    <c:v>  </c:v>
                  </c:pt>
                  <c:pt idx="7">
                    <c:v>  </c:v>
                  </c:pt>
                </c:lvl>
              </c:multiLvlStrCache>
            </c:multiLvlStrRef>
          </c:cat>
          <c:val>
            <c:numRef>
              <c:f>Лист5!$T$13:$T$21</c:f>
              <c:numCache>
                <c:formatCode>0.000</c:formatCode>
                <c:ptCount val="9"/>
                <c:pt idx="0">
                  <c:v>0.10663147394903777</c:v>
                </c:pt>
                <c:pt idx="1">
                  <c:v>8.2409568123853846E-2</c:v>
                </c:pt>
                <c:pt idx="2">
                  <c:v>9.1425200093186512E-2</c:v>
                </c:pt>
                <c:pt idx="3">
                  <c:v>9.6870924998974969E-2</c:v>
                </c:pt>
                <c:pt idx="4">
                  <c:v>0.10950178517584364</c:v>
                </c:pt>
                <c:pt idx="5">
                  <c:v>6.6967626671574035E-2</c:v>
                </c:pt>
                <c:pt idx="6">
                  <c:v>6.1161193968726435E-2</c:v>
                </c:pt>
                <c:pt idx="7">
                  <c:v>0.11894828039945654</c:v>
                </c:pt>
                <c:pt idx="8">
                  <c:v>0.13475383360000157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9148160"/>
        <c:axId val="99142272"/>
      </c:lineChart>
      <c:catAx>
        <c:axId val="99122560"/>
        <c:scaling>
          <c:orientation val="minMax"/>
        </c:scaling>
        <c:delete val="0"/>
        <c:axPos val="b"/>
        <c:majorTickMark val="none"/>
        <c:minorTickMark val="in"/>
        <c:tickLblPos val="nextTo"/>
        <c:spPr>
          <a:ln>
            <a:solidFill>
              <a:sysClr val="windowText" lastClr="000000"/>
            </a:solidFill>
          </a:ln>
        </c:spPr>
        <c:crossAx val="99140736"/>
        <c:crosses val="autoZero"/>
        <c:auto val="1"/>
        <c:lblAlgn val="ctr"/>
        <c:lblOffset val="100"/>
        <c:noMultiLvlLbl val="0"/>
      </c:catAx>
      <c:valAx>
        <c:axId val="99140736"/>
        <c:scaling>
          <c:orientation val="minMax"/>
          <c:max val="10"/>
        </c:scaling>
        <c:delete val="0"/>
        <c:axPos val="l"/>
        <c:numFmt formatCode="0" sourceLinked="0"/>
        <c:majorTickMark val="in"/>
        <c:minorTickMark val="none"/>
        <c:tickLblPos val="nextTo"/>
        <c:spPr>
          <a:ln>
            <a:solidFill>
              <a:sysClr val="windowText" lastClr="000000"/>
            </a:solidFill>
          </a:ln>
        </c:spPr>
        <c:crossAx val="99122560"/>
        <c:crosses val="autoZero"/>
        <c:crossBetween val="between"/>
        <c:majorUnit val="2"/>
      </c:valAx>
      <c:valAx>
        <c:axId val="99142272"/>
        <c:scaling>
          <c:orientation val="minMax"/>
          <c:max val="0.18000000000000008"/>
        </c:scaling>
        <c:delete val="0"/>
        <c:axPos val="r"/>
        <c:numFmt formatCode="[=0]0;[&gt;0]0.00;" sourceLinked="0"/>
        <c:majorTickMark val="in"/>
        <c:minorTickMark val="none"/>
        <c:tickLblPos val="nextTo"/>
        <c:spPr>
          <a:ln>
            <a:solidFill>
              <a:sysClr val="windowText" lastClr="000000"/>
            </a:solidFill>
          </a:ln>
        </c:spPr>
        <c:crossAx val="99148160"/>
        <c:crosses val="max"/>
        <c:crossBetween val="between"/>
      </c:valAx>
      <c:catAx>
        <c:axId val="99148160"/>
        <c:scaling>
          <c:orientation val="minMax"/>
        </c:scaling>
        <c:delete val="1"/>
        <c:axPos val="b"/>
        <c:majorTickMark val="out"/>
        <c:minorTickMark val="none"/>
        <c:tickLblPos val="none"/>
        <c:crossAx val="99142272"/>
        <c:crosses val="autoZero"/>
        <c:auto val="1"/>
        <c:lblAlgn val="ctr"/>
        <c:lblOffset val="100"/>
        <c:noMultiLvlLbl val="0"/>
      </c:catAx>
    </c:plotArea>
    <c:legend>
      <c:legendPos val="t"/>
      <c:layout>
        <c:manualLayout>
          <c:xMode val="edge"/>
          <c:yMode val="edge"/>
          <c:x val="0"/>
          <c:y val="0.12465243127200586"/>
          <c:w val="0.99937970799178955"/>
          <c:h val="8.0907786655335601E-2"/>
        </c:manualLayout>
      </c:layout>
      <c:overlay val="0"/>
      <c:txPr>
        <a:bodyPr/>
        <a:lstStyle/>
        <a:p>
          <a:pPr algn="just">
            <a:defRPr/>
          </a:pPr>
          <a:endParaRPr lang="ru-RU"/>
        </a:p>
      </c:txPr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400">
          <a:latin typeface="Times New Roman" pitchFamily="18" charset="0"/>
          <a:cs typeface="Times New Roman" pitchFamily="18" charset="0"/>
        </a:defRPr>
      </a:pPr>
      <a:endParaRPr lang="ru-RU"/>
    </a:p>
  </c:txPr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680" b="1" i="0" u="none" strike="noStrike" kern="1200" baseline="0">
                <a:solidFill>
                  <a:sysClr val="windowText" lastClr="000000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pPr>
            <a:r>
              <a:rPr lang="ru-RU" sz="1800" b="1" i="0" baseline="0"/>
              <a:t>Концентрация соединений в листьях мкг/г сырой массы</a:t>
            </a:r>
            <a:endParaRPr lang="ru-RU"/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680" b="1" i="0" u="none" strike="noStrike" kern="1200" baseline="0">
                <a:solidFill>
                  <a:sysClr val="windowText" lastClr="000000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pPr>
            <a:endParaRPr lang="ru-RU"/>
          </a:p>
        </c:rich>
      </c:tx>
      <c:layout/>
      <c:overlay val="1"/>
    </c:title>
    <c:autoTitleDeleted val="0"/>
    <c:plotArea>
      <c:layout>
        <c:manualLayout>
          <c:layoutTarget val="inner"/>
          <c:xMode val="edge"/>
          <c:yMode val="edge"/>
          <c:x val="0.1493223663853695"/>
          <c:y val="0.19339455649206472"/>
          <c:w val="0.66639799610154193"/>
          <c:h val="0.40304020946263019"/>
        </c:manualLayout>
      </c:layout>
      <c:lineChart>
        <c:grouping val="standard"/>
        <c:varyColors val="0"/>
        <c:ser>
          <c:idx val="0"/>
          <c:order val="0"/>
          <c:tx>
            <c:strRef>
              <c:f>Лист5!$Q$1</c:f>
              <c:strCache>
                <c:ptCount val="1"/>
                <c:pt idx="0">
                  <c:v>Пролин</c:v>
                </c:pt>
              </c:strCache>
            </c:strRef>
          </c:tx>
          <c:spPr>
            <a:ln w="38100" cmpd="sng">
              <a:solidFill>
                <a:srgbClr val="4BACC6">
                  <a:lumMod val="60000"/>
                  <a:lumOff val="40000"/>
                </a:srgbClr>
              </a:solidFill>
            </a:ln>
          </c:spPr>
          <c:marker>
            <c:spPr>
              <a:solidFill>
                <a:srgbClr val="4BACC6">
                  <a:lumMod val="75000"/>
                </a:srgbClr>
              </a:solidFill>
            </c:spPr>
          </c:marker>
          <c:errBars>
            <c:errDir val="y"/>
            <c:errBarType val="both"/>
            <c:errValType val="cust"/>
            <c:noEndCap val="0"/>
            <c:plus>
              <c:numRef>
                <c:f>Лист5!$R$2:$R$11</c:f>
                <c:numCache>
                  <c:formatCode>General</c:formatCode>
                  <c:ptCount val="10"/>
                  <c:pt idx="0">
                    <c:v>0.59668990139292377</c:v>
                  </c:pt>
                  <c:pt idx="1">
                    <c:v>0</c:v>
                  </c:pt>
                  <c:pt idx="2">
                    <c:v>0.35529433966272111</c:v>
                  </c:pt>
                  <c:pt idx="3">
                    <c:v>0.6660358646791501</c:v>
                  </c:pt>
                  <c:pt idx="4">
                    <c:v>0.35033950450874018</c:v>
                  </c:pt>
                  <c:pt idx="5">
                    <c:v>0.85328393151392279</c:v>
                  </c:pt>
                  <c:pt idx="6">
                    <c:v>9.2929962193808286</c:v>
                  </c:pt>
                  <c:pt idx="7">
                    <c:v>12.40043658088236</c:v>
                  </c:pt>
                  <c:pt idx="8">
                    <c:v>5.9847159186507213</c:v>
                  </c:pt>
                  <c:pt idx="9">
                    <c:v>1.3708017999569757</c:v>
                  </c:pt>
                </c:numCache>
              </c:numRef>
            </c:plus>
            <c:minus>
              <c:numRef>
                <c:f>Лист5!$R$2:$R$11</c:f>
                <c:numCache>
                  <c:formatCode>General</c:formatCode>
                  <c:ptCount val="10"/>
                  <c:pt idx="0">
                    <c:v>0.59668990139292377</c:v>
                  </c:pt>
                  <c:pt idx="1">
                    <c:v>0</c:v>
                  </c:pt>
                  <c:pt idx="2">
                    <c:v>0.35529433966272111</c:v>
                  </c:pt>
                  <c:pt idx="3">
                    <c:v>0.6660358646791501</c:v>
                  </c:pt>
                  <c:pt idx="4">
                    <c:v>0.35033950450874018</c:v>
                  </c:pt>
                  <c:pt idx="5">
                    <c:v>0.85328393151392279</c:v>
                  </c:pt>
                  <c:pt idx="6">
                    <c:v>9.2929962193808286</c:v>
                  </c:pt>
                  <c:pt idx="7">
                    <c:v>12.40043658088236</c:v>
                  </c:pt>
                  <c:pt idx="8">
                    <c:v>5.9847159186507213</c:v>
                  </c:pt>
                  <c:pt idx="9">
                    <c:v>1.3708017999569757</c:v>
                  </c:pt>
                </c:numCache>
              </c:numRef>
            </c:minus>
          </c:errBars>
          <c:cat>
            <c:multiLvlStrRef>
              <c:f>Лист5!$N$2:$P$11</c:f>
              <c:multiLvlStrCache>
                <c:ptCount val="10"/>
                <c:lvl>
                  <c:pt idx="0">
                    <c:v>Контроль</c:v>
                  </c:pt>
                  <c:pt idx="1">
                    <c:v>100 мМ NaCl</c:v>
                  </c:pt>
                  <c:pt idx="2">
                    <c:v>ЭБЛ(11)</c:v>
                  </c:pt>
                  <c:pt idx="3">
                    <c:v>ГБЛ(11)</c:v>
                  </c:pt>
                  <c:pt idx="4">
                    <c:v>ЭБЛ(10)</c:v>
                  </c:pt>
                  <c:pt idx="5">
                    <c:v>ГБЛ(10)</c:v>
                  </c:pt>
                  <c:pt idx="6">
                    <c:v>ЭБЛ(9)</c:v>
                  </c:pt>
                  <c:pt idx="7">
                    <c:v>ГБЛ(9)</c:v>
                  </c:pt>
                  <c:pt idx="8">
                    <c:v>ЭБЛ(8)</c:v>
                  </c:pt>
                  <c:pt idx="9">
                    <c:v>ГБЛ(8)</c:v>
                  </c:pt>
                </c:lvl>
                <c:lvl>
                  <c:pt idx="2">
                    <c:v>  </c:v>
                  </c:pt>
                  <c:pt idx="4">
                    <c:v>  </c:v>
                  </c:pt>
                  <c:pt idx="6">
                    <c:v>  </c:v>
                  </c:pt>
                  <c:pt idx="8">
                    <c:v>  </c:v>
                  </c:pt>
                </c:lvl>
                <c:lvl>
                  <c:pt idx="2">
                    <c:v>+100 мМ NaCl</c:v>
                  </c:pt>
                </c:lvl>
              </c:multiLvlStrCache>
            </c:multiLvlStrRef>
          </c:cat>
          <c:val>
            <c:numRef>
              <c:f>Лист5!$Q$2:$Q$11</c:f>
              <c:numCache>
                <c:formatCode>0.00</c:formatCode>
                <c:ptCount val="10"/>
                <c:pt idx="0">
                  <c:v>2.4326792149292147</c:v>
                </c:pt>
                <c:pt idx="1">
                  <c:v>116.09735294117645</c:v>
                </c:pt>
                <c:pt idx="2">
                  <c:v>3.2630413533834588</c:v>
                </c:pt>
                <c:pt idx="3">
                  <c:v>2.1224732142857143</c:v>
                </c:pt>
                <c:pt idx="4">
                  <c:v>1.8435444078947369</c:v>
                </c:pt>
                <c:pt idx="5">
                  <c:v>3.1571204453441295</c:v>
                </c:pt>
                <c:pt idx="6">
                  <c:v>18.608561126373626</c:v>
                </c:pt>
                <c:pt idx="7">
                  <c:v>64.298092830882339</c:v>
                </c:pt>
                <c:pt idx="8">
                  <c:v>18.84992424242424</c:v>
                </c:pt>
                <c:pt idx="9">
                  <c:v>3.5748224890029321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2624896"/>
        <c:axId val="82626432"/>
      </c:lineChart>
      <c:lineChart>
        <c:grouping val="standard"/>
        <c:varyColors val="0"/>
        <c:ser>
          <c:idx val="1"/>
          <c:order val="1"/>
          <c:tx>
            <c:strRef>
              <c:f>Лист5!$T$1</c:f>
              <c:strCache>
                <c:ptCount val="1"/>
                <c:pt idx="0">
                  <c:v>МДА</c:v>
                </c:pt>
              </c:strCache>
            </c:strRef>
          </c:tx>
          <c:spPr>
            <a:ln w="38100">
              <a:solidFill>
                <a:srgbClr val="9BBB59">
                  <a:lumMod val="60000"/>
                  <a:lumOff val="40000"/>
                </a:srgbClr>
              </a:solidFill>
            </a:ln>
          </c:spPr>
          <c:marker>
            <c:spPr>
              <a:solidFill>
                <a:srgbClr val="9BBB59">
                  <a:lumMod val="75000"/>
                </a:srgbClr>
              </a:solidFill>
              <a:ln>
                <a:noFill/>
              </a:ln>
            </c:spPr>
          </c:marker>
          <c:errBars>
            <c:errDir val="y"/>
            <c:errBarType val="both"/>
            <c:errValType val="cust"/>
            <c:noEndCap val="0"/>
            <c:plus>
              <c:numRef>
                <c:f>Лист5!$U$2:$U$11</c:f>
                <c:numCache>
                  <c:formatCode>General</c:formatCode>
                  <c:ptCount val="10"/>
                  <c:pt idx="0">
                    <c:v>4.7412448921712348E-3</c:v>
                  </c:pt>
                  <c:pt idx="1">
                    <c:v>1.1055095567771829E-2</c:v>
                  </c:pt>
                  <c:pt idx="2">
                    <c:v>4.7497596155671685E-3</c:v>
                  </c:pt>
                  <c:pt idx="3">
                    <c:v>1.5351112499661127E-2</c:v>
                  </c:pt>
                  <c:pt idx="4">
                    <c:v>8.9968511021151776E-5</c:v>
                  </c:pt>
                  <c:pt idx="5">
                    <c:v>7.0220371126947052E-3</c:v>
                  </c:pt>
                  <c:pt idx="6">
                    <c:v>2.6752971946642384E-3</c:v>
                  </c:pt>
                  <c:pt idx="7">
                    <c:v>6.9674402848600922E-3</c:v>
                  </c:pt>
                  <c:pt idx="8">
                    <c:v>4.2367851481606893E-3</c:v>
                  </c:pt>
                  <c:pt idx="9">
                    <c:v>8.6686337638928676E-3</c:v>
                  </c:pt>
                </c:numCache>
              </c:numRef>
            </c:plus>
            <c:minus>
              <c:numRef>
                <c:f>Лист5!$U$2:$U$11</c:f>
                <c:numCache>
                  <c:formatCode>General</c:formatCode>
                  <c:ptCount val="10"/>
                  <c:pt idx="0">
                    <c:v>4.7412448921712348E-3</c:v>
                  </c:pt>
                  <c:pt idx="1">
                    <c:v>1.1055095567771829E-2</c:v>
                  </c:pt>
                  <c:pt idx="2">
                    <c:v>4.7497596155671685E-3</c:v>
                  </c:pt>
                  <c:pt idx="3">
                    <c:v>1.5351112499661127E-2</c:v>
                  </c:pt>
                  <c:pt idx="4">
                    <c:v>8.9968511021151776E-5</c:v>
                  </c:pt>
                  <c:pt idx="5">
                    <c:v>7.0220371126947052E-3</c:v>
                  </c:pt>
                  <c:pt idx="6">
                    <c:v>2.6752971946642384E-3</c:v>
                  </c:pt>
                  <c:pt idx="7">
                    <c:v>6.9674402848600922E-3</c:v>
                  </c:pt>
                  <c:pt idx="8">
                    <c:v>4.2367851481606893E-3</c:v>
                  </c:pt>
                  <c:pt idx="9">
                    <c:v>8.6686337638928676E-3</c:v>
                  </c:pt>
                </c:numCache>
              </c:numRef>
            </c:minus>
          </c:errBars>
          <c:cat>
            <c:multiLvlStrRef>
              <c:f>Лист5!$N$2:$P$11</c:f>
              <c:multiLvlStrCache>
                <c:ptCount val="10"/>
                <c:lvl>
                  <c:pt idx="0">
                    <c:v>Контроль</c:v>
                  </c:pt>
                  <c:pt idx="1">
                    <c:v>100 мМ NaCl</c:v>
                  </c:pt>
                  <c:pt idx="2">
                    <c:v>ЭБЛ(11)</c:v>
                  </c:pt>
                  <c:pt idx="3">
                    <c:v>ГБЛ(11)</c:v>
                  </c:pt>
                  <c:pt idx="4">
                    <c:v>ЭБЛ(10)</c:v>
                  </c:pt>
                  <c:pt idx="5">
                    <c:v>ГБЛ(10)</c:v>
                  </c:pt>
                  <c:pt idx="6">
                    <c:v>ЭБЛ(9)</c:v>
                  </c:pt>
                  <c:pt idx="7">
                    <c:v>ГБЛ(9)</c:v>
                  </c:pt>
                  <c:pt idx="8">
                    <c:v>ЭБЛ(8)</c:v>
                  </c:pt>
                  <c:pt idx="9">
                    <c:v>ГБЛ(8)</c:v>
                  </c:pt>
                </c:lvl>
                <c:lvl>
                  <c:pt idx="2">
                    <c:v>  </c:v>
                  </c:pt>
                  <c:pt idx="4">
                    <c:v>  </c:v>
                  </c:pt>
                  <c:pt idx="6">
                    <c:v>  </c:v>
                  </c:pt>
                  <c:pt idx="8">
                    <c:v>  </c:v>
                  </c:pt>
                </c:lvl>
                <c:lvl>
                  <c:pt idx="2">
                    <c:v>+100 мМ NaCl</c:v>
                  </c:pt>
                </c:lvl>
              </c:multiLvlStrCache>
            </c:multiLvlStrRef>
          </c:cat>
          <c:val>
            <c:numRef>
              <c:f>Лист5!$T$2:$T$11</c:f>
              <c:numCache>
                <c:formatCode>0.000</c:formatCode>
                <c:ptCount val="10"/>
                <c:pt idx="0">
                  <c:v>0.10663147394903777</c:v>
                </c:pt>
                <c:pt idx="1">
                  <c:v>0.16939778998142729</c:v>
                </c:pt>
                <c:pt idx="2">
                  <c:v>7.8930872819084966E-2</c:v>
                </c:pt>
                <c:pt idx="3">
                  <c:v>0.10095241570573639</c:v>
                </c:pt>
                <c:pt idx="4">
                  <c:v>8.7944219523166903E-2</c:v>
                </c:pt>
                <c:pt idx="5">
                  <c:v>0.11095441337799812</c:v>
                </c:pt>
                <c:pt idx="6">
                  <c:v>6.1137452940439561E-2</c:v>
                </c:pt>
                <c:pt idx="7">
                  <c:v>7.9870440906482459E-2</c:v>
                </c:pt>
                <c:pt idx="8">
                  <c:v>8.2950323888135669E-2</c:v>
                </c:pt>
                <c:pt idx="9">
                  <c:v>0.12188942391552282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7665408"/>
        <c:axId val="82627968"/>
      </c:lineChart>
      <c:catAx>
        <c:axId val="82624896"/>
        <c:scaling>
          <c:orientation val="minMax"/>
        </c:scaling>
        <c:delete val="0"/>
        <c:axPos val="b"/>
        <c:majorTickMark val="none"/>
        <c:minorTickMark val="in"/>
        <c:tickLblPos val="nextTo"/>
        <c:spPr>
          <a:ln>
            <a:solidFill>
              <a:sysClr val="windowText" lastClr="000000"/>
            </a:solidFill>
          </a:ln>
        </c:spPr>
        <c:crossAx val="82626432"/>
        <c:crosses val="autoZero"/>
        <c:auto val="1"/>
        <c:lblAlgn val="ctr"/>
        <c:lblOffset val="100"/>
        <c:noMultiLvlLbl val="0"/>
      </c:catAx>
      <c:valAx>
        <c:axId val="82626432"/>
        <c:scaling>
          <c:orientation val="minMax"/>
          <c:max val="120"/>
        </c:scaling>
        <c:delete val="0"/>
        <c:axPos val="l"/>
        <c:numFmt formatCode="0" sourceLinked="0"/>
        <c:majorTickMark val="in"/>
        <c:minorTickMark val="none"/>
        <c:tickLblPos val="nextTo"/>
        <c:spPr>
          <a:ln>
            <a:solidFill>
              <a:sysClr val="windowText" lastClr="000000"/>
            </a:solidFill>
          </a:ln>
        </c:spPr>
        <c:crossAx val="82624896"/>
        <c:crosses val="autoZero"/>
        <c:crossBetween val="between"/>
      </c:valAx>
      <c:valAx>
        <c:axId val="82627968"/>
        <c:scaling>
          <c:orientation val="minMax"/>
          <c:max val="0.18000000000000008"/>
        </c:scaling>
        <c:delete val="0"/>
        <c:axPos val="r"/>
        <c:numFmt formatCode="[=0]0;[&gt;0]0.00;" sourceLinked="0"/>
        <c:majorTickMark val="in"/>
        <c:minorTickMark val="none"/>
        <c:tickLblPos val="nextTo"/>
        <c:spPr>
          <a:ln>
            <a:solidFill>
              <a:sysClr val="windowText" lastClr="000000"/>
            </a:solidFill>
          </a:ln>
        </c:spPr>
        <c:crossAx val="77665408"/>
        <c:crosses val="max"/>
        <c:crossBetween val="between"/>
      </c:valAx>
      <c:catAx>
        <c:axId val="77665408"/>
        <c:scaling>
          <c:orientation val="minMax"/>
        </c:scaling>
        <c:delete val="1"/>
        <c:axPos val="b"/>
        <c:majorTickMark val="out"/>
        <c:minorTickMark val="none"/>
        <c:tickLblPos val="none"/>
        <c:crossAx val="82627968"/>
        <c:crosses val="autoZero"/>
        <c:auto val="1"/>
        <c:lblAlgn val="ctr"/>
        <c:lblOffset val="100"/>
        <c:noMultiLvlLbl val="0"/>
      </c:catAx>
    </c:plotArea>
    <c:legend>
      <c:legendPos val="t"/>
      <c:layout>
        <c:manualLayout>
          <c:xMode val="edge"/>
          <c:yMode val="edge"/>
          <c:x val="0"/>
          <c:y val="8.9500834898941575E-2"/>
          <c:w val="1"/>
          <c:h val="5.620105228772259E-2"/>
        </c:manualLayout>
      </c:layout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400">
          <a:latin typeface="Times New Roman" pitchFamily="18" charset="0"/>
          <a:cs typeface="Times New Roman" pitchFamily="18" charset="0"/>
        </a:defRPr>
      </a:pPr>
      <a:endParaRPr lang="ru-RU"/>
    </a:p>
  </c:txPr>
  <c:externalData r:id="rId2">
    <c:autoUpdate val="0"/>
  </c:externalData>
  <c:userShapes r:id="rId3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</cdr:x>
      <cdr:y>0</cdr:y>
    </cdr:to>
    <cdr:sp macro="" textlink="">
      <cdr:nvSpPr>
        <cdr:cNvPr id="3" name="Прямая соединительная линия 2"/>
        <cdr:cNvSpPr/>
      </cdr:nvSpPr>
      <cdr:spPr>
        <a:xfrm xmlns:a="http://schemas.openxmlformats.org/drawingml/2006/main">
          <a:off x="-179512" y="-195486"/>
          <a:ext cx="0" cy="0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rgbClr val="FF000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0.18182</cdr:x>
      <cdr:y>0.35821</cdr:y>
    </cdr:from>
    <cdr:to>
      <cdr:x>0.78512</cdr:x>
      <cdr:y>0.35821</cdr:y>
    </cdr:to>
    <cdr:sp macro="" textlink="">
      <cdr:nvSpPr>
        <cdr:cNvPr id="5" name="Прямая соединительная линия 4"/>
        <cdr:cNvSpPr/>
      </cdr:nvSpPr>
      <cdr:spPr>
        <a:xfrm xmlns:a="http://schemas.openxmlformats.org/drawingml/2006/main">
          <a:off x="1584176" y="1728192"/>
          <a:ext cx="5256584" cy="0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rgbClr val="FF000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4E039-4594-4909-A724-ACF5C3E36504}" type="datetimeFigureOut">
              <a:rPr lang="ru-RU" smtClean="0"/>
              <a:pPr/>
              <a:t>17.04.2018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FEC9A-C0EE-4043-93B1-91047DA05F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4E039-4594-4909-A724-ACF5C3E36504}" type="datetimeFigureOut">
              <a:rPr lang="ru-RU" smtClean="0"/>
              <a:pPr/>
              <a:t>17.04.2018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FEC9A-C0EE-4043-93B1-91047DA05F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4E039-4594-4909-A724-ACF5C3E36504}" type="datetimeFigureOut">
              <a:rPr lang="ru-RU" smtClean="0"/>
              <a:pPr/>
              <a:t>17.04.2018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FEC9A-C0EE-4043-93B1-91047DA05F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4E039-4594-4909-A724-ACF5C3E36504}" type="datetimeFigureOut">
              <a:rPr lang="ru-RU" smtClean="0"/>
              <a:pPr/>
              <a:t>17.04.2018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FEC9A-C0EE-4043-93B1-91047DA05F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4E039-4594-4909-A724-ACF5C3E36504}" type="datetimeFigureOut">
              <a:rPr lang="ru-RU" smtClean="0"/>
              <a:pPr/>
              <a:t>17.04.2018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FEC9A-C0EE-4043-93B1-91047DA05F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4E039-4594-4909-A724-ACF5C3E36504}" type="datetimeFigureOut">
              <a:rPr lang="ru-RU" smtClean="0"/>
              <a:pPr/>
              <a:t>17.04.2018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FEC9A-C0EE-4043-93B1-91047DA05F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4E039-4594-4909-A724-ACF5C3E36504}" type="datetimeFigureOut">
              <a:rPr lang="ru-RU" smtClean="0"/>
              <a:pPr/>
              <a:t>17.04.2018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FEC9A-C0EE-4043-93B1-91047DA05F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4E039-4594-4909-A724-ACF5C3E36504}" type="datetimeFigureOut">
              <a:rPr lang="ru-RU" smtClean="0"/>
              <a:pPr/>
              <a:t>17.04.2018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FEC9A-C0EE-4043-93B1-91047DA05F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4E039-4594-4909-A724-ACF5C3E36504}" type="datetimeFigureOut">
              <a:rPr lang="ru-RU" smtClean="0"/>
              <a:pPr/>
              <a:t>17.04.2018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FEC9A-C0EE-4043-93B1-91047DA05F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4E039-4594-4909-A724-ACF5C3E36504}" type="datetimeFigureOut">
              <a:rPr lang="ru-RU" smtClean="0"/>
              <a:pPr/>
              <a:t>17.04.2018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FEC9A-C0EE-4043-93B1-91047DA05F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4E039-4594-4909-A724-ACF5C3E36504}" type="datetimeFigureOut">
              <a:rPr lang="ru-RU" smtClean="0"/>
              <a:pPr/>
              <a:t>17.04.2018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FEC9A-C0EE-4043-93B1-91047DA05F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68000"/>
            <a:lum/>
          </a:blip>
          <a:srcRect/>
          <a:stretch>
            <a:fillRect t="-25000" r="81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84E039-4594-4909-A724-ACF5C3E36504}" type="datetimeFigureOut">
              <a:rPr lang="ru-RU" smtClean="0"/>
              <a:pPr/>
              <a:t>17.04.2018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EFEC9A-C0EE-4043-93B1-91047DA05F2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peg"/><Relationship Id="rId5" Type="http://schemas.openxmlformats.org/officeDocument/2006/relationships/image" Target="../media/image8.emf"/><Relationship Id="rId4" Type="http://schemas.openxmlformats.org/officeDocument/2006/relationships/image" Target="../media/image7.e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tif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tif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3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jpeg"/><Relationship Id="rId3" Type="http://schemas.openxmlformats.org/officeDocument/2006/relationships/image" Target="../media/image13.gif"/><Relationship Id="rId7" Type="http://schemas.openxmlformats.org/officeDocument/2006/relationships/image" Target="../media/image1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jpeg"/><Relationship Id="rId5" Type="http://schemas.openxmlformats.org/officeDocument/2006/relationships/image" Target="../media/image15.jpeg"/><Relationship Id="rId4" Type="http://schemas.openxmlformats.org/officeDocument/2006/relationships/image" Target="../media/image14.jpeg"/><Relationship Id="rId9" Type="http://schemas.openxmlformats.org/officeDocument/2006/relationships/image" Target="../media/image1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68000"/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131590"/>
            <a:ext cx="7772400" cy="2088232"/>
          </a:xfrm>
          <a:gradFill flip="none" rotWithShape="1">
            <a:gsLst>
              <a:gs pos="0">
                <a:srgbClr val="CCFFFF">
                  <a:alpha val="41000"/>
                </a:srgbClr>
              </a:gs>
              <a:gs pos="100000">
                <a:schemeClr val="bg1">
                  <a:alpha val="70000"/>
                </a:schemeClr>
              </a:gs>
            </a:gsLst>
            <a:lin ang="10800000" scaled="1"/>
            <a:tileRect/>
          </a:gradFill>
        </p:spPr>
        <p:txBody>
          <a:bodyPr>
            <a:noAutofit/>
          </a:bodyPr>
          <a:lstStyle/>
          <a:p>
            <a:r>
              <a:rPr lang="ru-RU" sz="4000" b="1" dirty="0" smtClean="0">
                <a:latin typeface="Gabriola" pitchFamily="82" charset="0"/>
              </a:rPr>
              <a:t>Защитное действие </a:t>
            </a:r>
            <a:r>
              <a:rPr lang="ru-RU" sz="4000" b="1" dirty="0">
                <a:latin typeface="Gabriola" pitchFamily="82" charset="0"/>
              </a:rPr>
              <a:t>стероидных гормонов при хлоридном засолении у растений картофеля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516216" y="3219822"/>
            <a:ext cx="20882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000" dirty="0" smtClean="0">
                <a:latin typeface="Gabriola" pitchFamily="82" charset="0"/>
              </a:rPr>
              <a:t>Магистрант 2 года: Мурган Ольга</a:t>
            </a:r>
            <a:endParaRPr lang="ru-RU" sz="2000" dirty="0">
              <a:latin typeface="Gabriola" pitchFamily="8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779912" y="4731990"/>
            <a:ext cx="15841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Gabriola" pitchFamily="82" charset="0"/>
              </a:rPr>
              <a:t>Томск, 2018</a:t>
            </a:r>
            <a:endParaRPr lang="ru-RU" sz="2000" dirty="0">
              <a:latin typeface="Gabriola" pitchFamily="82" charset="0"/>
            </a:endParaRPr>
          </a:p>
        </p:txBody>
      </p:sp>
      <p:pic>
        <p:nvPicPr>
          <p:cNvPr id="5122" name="Picture 2" descr="C:\Users\Оля\Desktop\kZgn22Gu124.jpg"/>
          <p:cNvPicPr>
            <a:picLocks noChangeAspect="1" noChangeArrowheads="1"/>
          </p:cNvPicPr>
          <p:nvPr/>
        </p:nvPicPr>
        <p:blipFill>
          <a:blip r:embed="rId3" cstate="print">
            <a:lum bright="20000"/>
          </a:blip>
          <a:srcRect l="8486" t="4243" r="8472" b="7260"/>
          <a:stretch>
            <a:fillRect/>
          </a:stretch>
        </p:blipFill>
        <p:spPr bwMode="auto">
          <a:xfrm>
            <a:off x="827584" y="94903"/>
            <a:ext cx="675616" cy="720000"/>
          </a:xfrm>
          <a:prstGeom prst="rect">
            <a:avLst/>
          </a:prstGeom>
          <a:noFill/>
        </p:spPr>
      </p:pic>
      <p:pic>
        <p:nvPicPr>
          <p:cNvPr id="5123" name="Picture 3" descr="C:\Users\Оля\Desktop\EGgP2-XvIUo.jpg"/>
          <p:cNvPicPr>
            <a:picLocks noChangeAspect="1" noChangeArrowheads="1"/>
          </p:cNvPicPr>
          <p:nvPr/>
        </p:nvPicPr>
        <p:blipFill>
          <a:blip r:embed="rId4" cstate="print">
            <a:lum bright="20000"/>
          </a:blip>
          <a:srcRect/>
          <a:stretch>
            <a:fillRect/>
          </a:stretch>
        </p:blipFill>
        <p:spPr bwMode="auto">
          <a:xfrm>
            <a:off x="179512" y="94903"/>
            <a:ext cx="628821" cy="720000"/>
          </a:xfrm>
          <a:prstGeom prst="rect">
            <a:avLst/>
          </a:prstGeom>
          <a:noFill/>
        </p:spPr>
      </p:pic>
      <p:pic>
        <p:nvPicPr>
          <p:cNvPr id="5124" name="Picture 4" descr="C:\Users\Оля\Desktop\1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533872" y="94903"/>
            <a:ext cx="724194" cy="720000"/>
          </a:xfrm>
          <a:prstGeom prst="rect">
            <a:avLst/>
          </a:prstGeom>
          <a:noFill/>
        </p:spPr>
      </p:pic>
      <p:sp>
        <p:nvSpPr>
          <p:cNvPr id="9" name="Прямоугольник 8"/>
          <p:cNvSpPr/>
          <p:nvPr/>
        </p:nvSpPr>
        <p:spPr>
          <a:xfrm>
            <a:off x="2267744" y="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dirty="0" smtClean="0">
                <a:latin typeface="Gabriola" pitchFamily="82" charset="0"/>
                <a:cs typeface="Times New Roman" pitchFamily="18" charset="0"/>
              </a:rPr>
              <a:t>НИИ Томский государственный университет</a:t>
            </a:r>
          </a:p>
          <a:p>
            <a:pPr algn="ctr"/>
            <a:r>
              <a:rPr lang="ru-RU" dirty="0" smtClean="0">
                <a:latin typeface="Gabriola" pitchFamily="82" charset="0"/>
                <a:cs typeface="Times New Roman" pitchFamily="18" charset="0"/>
              </a:rPr>
              <a:t>Биологический институт </a:t>
            </a:r>
          </a:p>
          <a:p>
            <a:pPr algn="ctr"/>
            <a:r>
              <a:rPr lang="ru-RU" dirty="0" smtClean="0">
                <a:latin typeface="Gabriola" pitchFamily="82" charset="0"/>
                <a:cs typeface="Times New Roman" pitchFamily="18" charset="0"/>
              </a:rPr>
              <a:t>Кафедра физиологии растений и биотехнологий</a:t>
            </a:r>
            <a:endParaRPr lang="ru-RU" dirty="0">
              <a:latin typeface="Gabriola" pitchFamily="82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12000"/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Группа 28"/>
          <p:cNvGrpSpPr/>
          <p:nvPr/>
        </p:nvGrpSpPr>
        <p:grpSpPr>
          <a:xfrm>
            <a:off x="3851920" y="1923678"/>
            <a:ext cx="1224136" cy="504056"/>
            <a:chOff x="3347864" y="1923678"/>
            <a:chExt cx="1224136" cy="504056"/>
          </a:xfrm>
        </p:grpSpPr>
        <p:sp>
          <p:nvSpPr>
            <p:cNvPr id="16" name="Овал 15"/>
            <p:cNvSpPr/>
            <p:nvPr/>
          </p:nvSpPr>
          <p:spPr>
            <a:xfrm>
              <a:off x="3347864" y="1923678"/>
              <a:ext cx="504056" cy="504056"/>
            </a:xfrm>
            <a:prstGeom prst="ellipse">
              <a:avLst/>
            </a:prstGeom>
            <a:scene3d>
              <a:camera prst="orthographicFront"/>
              <a:lightRig rig="threePt" dir="t"/>
            </a:scene3d>
            <a:sp3d prstMaterial="clear"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600" dirty="0" smtClean="0">
                  <a:solidFill>
                    <a:schemeClr val="tx1"/>
                  </a:solidFill>
                  <a:latin typeface="Gabriola" pitchFamily="82" charset="0"/>
                </a:rPr>
                <a:t>З</a:t>
              </a:r>
              <a:endParaRPr lang="ru-RU" sz="3600" dirty="0">
                <a:solidFill>
                  <a:schemeClr val="tx1"/>
                </a:solidFill>
                <a:latin typeface="Gabriola" pitchFamily="82" charset="0"/>
              </a:endParaRPr>
            </a:p>
          </p:txBody>
        </p:sp>
        <p:sp>
          <p:nvSpPr>
            <p:cNvPr id="17" name="Овал 16"/>
            <p:cNvSpPr/>
            <p:nvPr/>
          </p:nvSpPr>
          <p:spPr>
            <a:xfrm>
              <a:off x="4067944" y="1923678"/>
              <a:ext cx="504056" cy="504056"/>
            </a:xfrm>
            <a:prstGeom prst="ellipse">
              <a:avLst/>
            </a:prstGeom>
            <a:scene3d>
              <a:camera prst="orthographicFront"/>
              <a:lightRig rig="threePt" dir="t"/>
            </a:scene3d>
            <a:sp3d prstMaterial="clear"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600" dirty="0" smtClean="0">
                  <a:solidFill>
                    <a:schemeClr val="tx1"/>
                  </a:solidFill>
                  <a:latin typeface="Gabriola" pitchFamily="82" charset="0"/>
                </a:rPr>
                <a:t>А</a:t>
              </a:r>
              <a:endParaRPr lang="ru-RU" sz="3600" dirty="0">
                <a:solidFill>
                  <a:schemeClr val="tx1"/>
                </a:solidFill>
                <a:latin typeface="Gabriola" pitchFamily="82" charset="0"/>
              </a:endParaRPr>
            </a:p>
          </p:txBody>
        </p:sp>
      </p:grpSp>
      <p:grpSp>
        <p:nvGrpSpPr>
          <p:cNvPr id="28" name="Группа 27"/>
          <p:cNvGrpSpPr/>
          <p:nvPr/>
        </p:nvGrpSpPr>
        <p:grpSpPr>
          <a:xfrm>
            <a:off x="1331640" y="987574"/>
            <a:ext cx="6264696" cy="504056"/>
            <a:chOff x="1259632" y="987574"/>
            <a:chExt cx="6264696" cy="504056"/>
          </a:xfrm>
        </p:grpSpPr>
        <p:sp>
          <p:nvSpPr>
            <p:cNvPr id="2" name="Овал 1"/>
            <p:cNvSpPr/>
            <p:nvPr/>
          </p:nvSpPr>
          <p:spPr>
            <a:xfrm>
              <a:off x="1259632" y="987574"/>
              <a:ext cx="504056" cy="504056"/>
            </a:xfrm>
            <a:prstGeom prst="ellipse">
              <a:avLst/>
            </a:prstGeom>
            <a:scene3d>
              <a:camera prst="orthographicFront"/>
              <a:lightRig rig="threePt" dir="t"/>
            </a:scene3d>
            <a:sp3d prstMaterial="clear"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600" dirty="0" smtClean="0">
                  <a:solidFill>
                    <a:schemeClr val="tx1"/>
                  </a:solidFill>
                  <a:latin typeface="Gabriola" pitchFamily="82" charset="0"/>
                </a:rPr>
                <a:t>Б</a:t>
              </a:r>
              <a:endParaRPr lang="ru-RU" sz="3600" dirty="0">
                <a:solidFill>
                  <a:schemeClr val="tx1"/>
                </a:solidFill>
                <a:latin typeface="Gabriola" pitchFamily="82" charset="0"/>
              </a:endParaRPr>
            </a:p>
          </p:txBody>
        </p:sp>
        <p:sp>
          <p:nvSpPr>
            <p:cNvPr id="3" name="Овал 2"/>
            <p:cNvSpPr/>
            <p:nvPr/>
          </p:nvSpPr>
          <p:spPr>
            <a:xfrm>
              <a:off x="1979712" y="987574"/>
              <a:ext cx="504056" cy="504056"/>
            </a:xfrm>
            <a:prstGeom prst="ellipse">
              <a:avLst/>
            </a:prstGeom>
            <a:scene3d>
              <a:camera prst="orthographicFront"/>
              <a:lightRig rig="threePt" dir="t"/>
            </a:scene3d>
            <a:sp3d prstMaterial="clear"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600" dirty="0" smtClean="0">
                  <a:solidFill>
                    <a:schemeClr val="tx1"/>
                  </a:solidFill>
                  <a:latin typeface="Gabriola" pitchFamily="82" charset="0"/>
                </a:rPr>
                <a:t>Л</a:t>
              </a:r>
              <a:endParaRPr lang="ru-RU" sz="3600" dirty="0">
                <a:solidFill>
                  <a:schemeClr val="tx1"/>
                </a:solidFill>
                <a:latin typeface="Gabriola" pitchFamily="82" charset="0"/>
              </a:endParaRPr>
            </a:p>
          </p:txBody>
        </p:sp>
        <p:sp>
          <p:nvSpPr>
            <p:cNvPr id="6" name="Овал 5"/>
            <p:cNvSpPr/>
            <p:nvPr/>
          </p:nvSpPr>
          <p:spPr>
            <a:xfrm>
              <a:off x="2699792" y="987574"/>
              <a:ext cx="504056" cy="504056"/>
            </a:xfrm>
            <a:prstGeom prst="ellipse">
              <a:avLst/>
            </a:prstGeom>
            <a:scene3d>
              <a:camera prst="orthographicFront"/>
              <a:lightRig rig="threePt" dir="t"/>
            </a:scene3d>
            <a:sp3d prstMaterial="clear"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600" dirty="0" smtClean="0">
                  <a:solidFill>
                    <a:schemeClr val="tx1"/>
                  </a:solidFill>
                  <a:latin typeface="Gabriola" pitchFamily="82" charset="0"/>
                </a:rPr>
                <a:t>А</a:t>
              </a:r>
              <a:endParaRPr lang="ru-RU" sz="3600" dirty="0">
                <a:solidFill>
                  <a:schemeClr val="tx1"/>
                </a:solidFill>
                <a:latin typeface="Gabriola" pitchFamily="82" charset="0"/>
              </a:endParaRPr>
            </a:p>
          </p:txBody>
        </p:sp>
        <p:sp>
          <p:nvSpPr>
            <p:cNvPr id="7" name="Овал 6"/>
            <p:cNvSpPr/>
            <p:nvPr/>
          </p:nvSpPr>
          <p:spPr>
            <a:xfrm>
              <a:off x="3419872" y="987574"/>
              <a:ext cx="504056" cy="504056"/>
            </a:xfrm>
            <a:prstGeom prst="ellipse">
              <a:avLst/>
            </a:prstGeom>
            <a:scene3d>
              <a:camera prst="orthographicFront"/>
              <a:lightRig rig="threePt" dir="t"/>
            </a:scene3d>
            <a:sp3d prstMaterial="clear"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600" dirty="0" smtClean="0">
                  <a:solidFill>
                    <a:schemeClr val="tx1"/>
                  </a:solidFill>
                  <a:latin typeface="Gabriola" pitchFamily="82" charset="0"/>
                </a:rPr>
                <a:t>Г</a:t>
              </a:r>
              <a:endParaRPr lang="ru-RU" sz="3600" dirty="0">
                <a:solidFill>
                  <a:schemeClr val="tx1"/>
                </a:solidFill>
                <a:latin typeface="Gabriola" pitchFamily="82" charset="0"/>
              </a:endParaRPr>
            </a:p>
          </p:txBody>
        </p:sp>
        <p:sp>
          <p:nvSpPr>
            <p:cNvPr id="12" name="Овал 11"/>
            <p:cNvSpPr/>
            <p:nvPr/>
          </p:nvSpPr>
          <p:spPr>
            <a:xfrm>
              <a:off x="4139952" y="987574"/>
              <a:ext cx="504056" cy="504056"/>
            </a:xfrm>
            <a:prstGeom prst="ellipse">
              <a:avLst/>
            </a:prstGeom>
            <a:scene3d>
              <a:camera prst="orthographicFront"/>
              <a:lightRig rig="threePt" dir="t"/>
            </a:scene3d>
            <a:sp3d prstMaterial="clear"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600" dirty="0" smtClean="0">
                  <a:solidFill>
                    <a:schemeClr val="tx1"/>
                  </a:solidFill>
                  <a:latin typeface="Gabriola" pitchFamily="82" charset="0"/>
                </a:rPr>
                <a:t>О</a:t>
              </a:r>
              <a:endParaRPr lang="ru-RU" sz="3600" dirty="0">
                <a:solidFill>
                  <a:schemeClr val="tx1"/>
                </a:solidFill>
                <a:latin typeface="Gabriola" pitchFamily="82" charset="0"/>
              </a:endParaRPr>
            </a:p>
          </p:txBody>
        </p:sp>
        <p:sp>
          <p:nvSpPr>
            <p:cNvPr id="13" name="Овал 12"/>
            <p:cNvSpPr/>
            <p:nvPr/>
          </p:nvSpPr>
          <p:spPr>
            <a:xfrm>
              <a:off x="4860032" y="987574"/>
              <a:ext cx="504056" cy="504056"/>
            </a:xfrm>
            <a:prstGeom prst="ellipse">
              <a:avLst/>
            </a:prstGeom>
            <a:scene3d>
              <a:camera prst="orthographicFront"/>
              <a:lightRig rig="threePt" dir="t"/>
            </a:scene3d>
            <a:sp3d prstMaterial="clear"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600" dirty="0" smtClean="0">
                  <a:solidFill>
                    <a:schemeClr val="tx1"/>
                  </a:solidFill>
                  <a:latin typeface="Gabriola" pitchFamily="82" charset="0"/>
                </a:rPr>
                <a:t>Д</a:t>
              </a:r>
              <a:endParaRPr lang="ru-RU" sz="3600" dirty="0">
                <a:solidFill>
                  <a:schemeClr val="tx1"/>
                </a:solidFill>
                <a:latin typeface="Gabriola" pitchFamily="82" charset="0"/>
              </a:endParaRPr>
            </a:p>
          </p:txBody>
        </p:sp>
        <p:sp>
          <p:nvSpPr>
            <p:cNvPr id="14" name="Овал 13"/>
            <p:cNvSpPr/>
            <p:nvPr/>
          </p:nvSpPr>
          <p:spPr>
            <a:xfrm>
              <a:off x="5580112" y="987574"/>
              <a:ext cx="504056" cy="504056"/>
            </a:xfrm>
            <a:prstGeom prst="ellipse">
              <a:avLst/>
            </a:prstGeom>
            <a:scene3d>
              <a:camera prst="orthographicFront"/>
              <a:lightRig rig="threePt" dir="t"/>
            </a:scene3d>
            <a:sp3d prstMaterial="clear"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600" dirty="0" smtClean="0">
                  <a:solidFill>
                    <a:schemeClr val="tx1"/>
                  </a:solidFill>
                  <a:latin typeface="Gabriola" pitchFamily="82" charset="0"/>
                </a:rPr>
                <a:t>А</a:t>
              </a:r>
              <a:endParaRPr lang="ru-RU" sz="3600" dirty="0">
                <a:solidFill>
                  <a:schemeClr val="tx1"/>
                </a:solidFill>
                <a:latin typeface="Gabriola" pitchFamily="82" charset="0"/>
              </a:endParaRPr>
            </a:p>
          </p:txBody>
        </p:sp>
        <p:sp>
          <p:nvSpPr>
            <p:cNvPr id="15" name="Овал 14"/>
            <p:cNvSpPr/>
            <p:nvPr/>
          </p:nvSpPr>
          <p:spPr>
            <a:xfrm>
              <a:off x="6300192" y="987574"/>
              <a:ext cx="504056" cy="504056"/>
            </a:xfrm>
            <a:prstGeom prst="ellipse">
              <a:avLst/>
            </a:prstGeom>
            <a:scene3d>
              <a:camera prst="orthographicFront"/>
              <a:lightRig rig="threePt" dir="t"/>
            </a:scene3d>
            <a:sp3d prstMaterial="clear"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600" dirty="0" smtClean="0">
                  <a:solidFill>
                    <a:schemeClr val="tx1"/>
                  </a:solidFill>
                  <a:latin typeface="Gabriola" pitchFamily="82" charset="0"/>
                </a:rPr>
                <a:t>Р</a:t>
              </a:r>
              <a:endParaRPr lang="ru-RU" sz="3600" dirty="0">
                <a:solidFill>
                  <a:schemeClr val="tx1"/>
                </a:solidFill>
                <a:latin typeface="Gabriola" pitchFamily="82" charset="0"/>
              </a:endParaRPr>
            </a:p>
          </p:txBody>
        </p:sp>
        <p:sp>
          <p:nvSpPr>
            <p:cNvPr id="19" name="Овал 18"/>
            <p:cNvSpPr/>
            <p:nvPr/>
          </p:nvSpPr>
          <p:spPr>
            <a:xfrm>
              <a:off x="7020272" y="987574"/>
              <a:ext cx="504056" cy="504056"/>
            </a:xfrm>
            <a:prstGeom prst="ellipse">
              <a:avLst/>
            </a:prstGeom>
            <a:scene3d>
              <a:camera prst="orthographicFront"/>
              <a:lightRig rig="threePt" dir="t"/>
            </a:scene3d>
            <a:sp3d prstMaterial="clear"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600" dirty="0" smtClean="0">
                  <a:solidFill>
                    <a:schemeClr val="tx1"/>
                  </a:solidFill>
                  <a:latin typeface="Gabriola" pitchFamily="82" charset="0"/>
                </a:rPr>
                <a:t>Ю</a:t>
              </a:r>
              <a:endParaRPr lang="ru-RU" sz="3600" dirty="0">
                <a:solidFill>
                  <a:schemeClr val="tx1"/>
                </a:solidFill>
                <a:latin typeface="Gabriola" pitchFamily="82" charset="0"/>
              </a:endParaRPr>
            </a:p>
          </p:txBody>
        </p:sp>
      </p:grpSp>
      <p:grpSp>
        <p:nvGrpSpPr>
          <p:cNvPr id="30" name="Группа 29"/>
          <p:cNvGrpSpPr/>
          <p:nvPr/>
        </p:nvGrpSpPr>
        <p:grpSpPr>
          <a:xfrm>
            <a:off x="1295636" y="3147814"/>
            <a:ext cx="6336704" cy="504056"/>
            <a:chOff x="1331640" y="3147814"/>
            <a:chExt cx="6336704" cy="504056"/>
          </a:xfrm>
        </p:grpSpPr>
        <p:sp>
          <p:nvSpPr>
            <p:cNvPr id="18" name="Овал 17"/>
            <p:cNvSpPr/>
            <p:nvPr/>
          </p:nvSpPr>
          <p:spPr>
            <a:xfrm>
              <a:off x="1331640" y="3147814"/>
              <a:ext cx="504056" cy="504056"/>
            </a:xfrm>
            <a:prstGeom prst="ellipse">
              <a:avLst/>
            </a:prstGeom>
            <a:scene3d>
              <a:camera prst="orthographicFront"/>
              <a:lightRig rig="threePt" dir="t"/>
            </a:scene3d>
            <a:sp3d prstMaterial="clear"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600" dirty="0" smtClean="0">
                  <a:solidFill>
                    <a:schemeClr val="tx1"/>
                  </a:solidFill>
                  <a:latin typeface="Gabriola" pitchFamily="82" charset="0"/>
                </a:rPr>
                <a:t>В</a:t>
              </a:r>
              <a:endParaRPr lang="ru-RU" sz="3600" dirty="0">
                <a:solidFill>
                  <a:schemeClr val="tx1"/>
                </a:solidFill>
                <a:latin typeface="Gabriola" pitchFamily="82" charset="0"/>
              </a:endParaRPr>
            </a:p>
          </p:txBody>
        </p:sp>
        <p:sp>
          <p:nvSpPr>
            <p:cNvPr id="20" name="Овал 19"/>
            <p:cNvSpPr/>
            <p:nvPr/>
          </p:nvSpPr>
          <p:spPr>
            <a:xfrm>
              <a:off x="2123728" y="3147814"/>
              <a:ext cx="504056" cy="504056"/>
            </a:xfrm>
            <a:prstGeom prst="ellipse">
              <a:avLst/>
            </a:prstGeom>
            <a:scene3d>
              <a:camera prst="orthographicFront"/>
              <a:lightRig rig="threePt" dir="t"/>
            </a:scene3d>
            <a:sp3d prstMaterial="clear"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600" dirty="0" smtClean="0">
                  <a:solidFill>
                    <a:schemeClr val="tx1"/>
                  </a:solidFill>
                  <a:latin typeface="Gabriola" pitchFamily="82" charset="0"/>
                </a:rPr>
                <a:t>Н</a:t>
              </a:r>
              <a:endParaRPr lang="ru-RU" sz="3600" dirty="0">
                <a:solidFill>
                  <a:schemeClr val="tx1"/>
                </a:solidFill>
                <a:latin typeface="Gabriola" pitchFamily="82" charset="0"/>
              </a:endParaRPr>
            </a:p>
          </p:txBody>
        </p:sp>
        <p:sp>
          <p:nvSpPr>
            <p:cNvPr id="21" name="Овал 20"/>
            <p:cNvSpPr/>
            <p:nvPr/>
          </p:nvSpPr>
          <p:spPr>
            <a:xfrm>
              <a:off x="2843808" y="3147814"/>
              <a:ext cx="504056" cy="504056"/>
            </a:xfrm>
            <a:prstGeom prst="ellipse">
              <a:avLst/>
            </a:prstGeom>
            <a:scene3d>
              <a:camera prst="orthographicFront"/>
              <a:lightRig rig="threePt" dir="t"/>
            </a:scene3d>
            <a:sp3d prstMaterial="clear"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600" dirty="0" smtClean="0">
                  <a:solidFill>
                    <a:schemeClr val="tx1"/>
                  </a:solidFill>
                  <a:latin typeface="Gabriola" pitchFamily="82" charset="0"/>
                </a:rPr>
                <a:t>И</a:t>
              </a:r>
              <a:endParaRPr lang="ru-RU" sz="3600" dirty="0">
                <a:solidFill>
                  <a:schemeClr val="tx1"/>
                </a:solidFill>
                <a:latin typeface="Gabriola" pitchFamily="82" charset="0"/>
              </a:endParaRPr>
            </a:p>
          </p:txBody>
        </p:sp>
        <p:sp>
          <p:nvSpPr>
            <p:cNvPr id="22" name="Овал 21"/>
            <p:cNvSpPr/>
            <p:nvPr/>
          </p:nvSpPr>
          <p:spPr>
            <a:xfrm>
              <a:off x="3563888" y="3147814"/>
              <a:ext cx="504056" cy="504056"/>
            </a:xfrm>
            <a:prstGeom prst="ellipse">
              <a:avLst/>
            </a:prstGeom>
            <a:scene3d>
              <a:camera prst="orthographicFront"/>
              <a:lightRig rig="threePt" dir="t"/>
            </a:scene3d>
            <a:sp3d prstMaterial="clear"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600" dirty="0" smtClean="0">
                  <a:solidFill>
                    <a:schemeClr val="tx1"/>
                  </a:solidFill>
                  <a:latin typeface="Gabriola" pitchFamily="82" charset="0"/>
                </a:rPr>
                <a:t>М</a:t>
              </a:r>
              <a:endParaRPr lang="ru-RU" sz="3600" dirty="0">
                <a:solidFill>
                  <a:schemeClr val="tx1"/>
                </a:solidFill>
                <a:latin typeface="Gabriola" pitchFamily="82" charset="0"/>
              </a:endParaRPr>
            </a:p>
          </p:txBody>
        </p:sp>
        <p:sp>
          <p:nvSpPr>
            <p:cNvPr id="23" name="Овал 22"/>
            <p:cNvSpPr/>
            <p:nvPr/>
          </p:nvSpPr>
          <p:spPr>
            <a:xfrm>
              <a:off x="4283968" y="3147814"/>
              <a:ext cx="504056" cy="504056"/>
            </a:xfrm>
            <a:prstGeom prst="ellipse">
              <a:avLst/>
            </a:prstGeom>
            <a:scene3d>
              <a:camera prst="orthographicFront"/>
              <a:lightRig rig="threePt" dir="t"/>
            </a:scene3d>
            <a:sp3d prstMaterial="clear"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600" dirty="0" smtClean="0">
                  <a:solidFill>
                    <a:schemeClr val="tx1"/>
                  </a:solidFill>
                  <a:latin typeface="Gabriola" pitchFamily="82" charset="0"/>
                </a:rPr>
                <a:t>А</a:t>
              </a:r>
              <a:endParaRPr lang="ru-RU" sz="3600" dirty="0">
                <a:solidFill>
                  <a:schemeClr val="tx1"/>
                </a:solidFill>
                <a:latin typeface="Gabriola" pitchFamily="82" charset="0"/>
              </a:endParaRPr>
            </a:p>
          </p:txBody>
        </p:sp>
        <p:sp>
          <p:nvSpPr>
            <p:cNvPr id="24" name="Овал 23"/>
            <p:cNvSpPr/>
            <p:nvPr/>
          </p:nvSpPr>
          <p:spPr>
            <a:xfrm>
              <a:off x="5076056" y="3147814"/>
              <a:ext cx="504056" cy="504056"/>
            </a:xfrm>
            <a:prstGeom prst="ellipse">
              <a:avLst/>
            </a:prstGeom>
            <a:scene3d>
              <a:camera prst="orthographicFront"/>
              <a:lightRig rig="threePt" dir="t"/>
            </a:scene3d>
            <a:sp3d prstMaterial="clear"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600" dirty="0" smtClean="0">
                  <a:solidFill>
                    <a:schemeClr val="tx1"/>
                  </a:solidFill>
                  <a:latin typeface="Gabriola" pitchFamily="82" charset="0"/>
                </a:rPr>
                <a:t>Н</a:t>
              </a:r>
              <a:endParaRPr lang="ru-RU" sz="3600" dirty="0">
                <a:solidFill>
                  <a:schemeClr val="tx1"/>
                </a:solidFill>
                <a:latin typeface="Gabriola" pitchFamily="82" charset="0"/>
              </a:endParaRPr>
            </a:p>
          </p:txBody>
        </p:sp>
        <p:sp>
          <p:nvSpPr>
            <p:cNvPr id="25" name="Овал 24"/>
            <p:cNvSpPr/>
            <p:nvPr/>
          </p:nvSpPr>
          <p:spPr>
            <a:xfrm>
              <a:off x="5724128" y="3147814"/>
              <a:ext cx="504056" cy="504056"/>
            </a:xfrm>
            <a:prstGeom prst="ellipse">
              <a:avLst/>
            </a:prstGeom>
            <a:scene3d>
              <a:camera prst="orthographicFront"/>
              <a:lightRig rig="threePt" dir="t"/>
            </a:scene3d>
            <a:sp3d prstMaterial="clear"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600" dirty="0" smtClean="0">
                  <a:solidFill>
                    <a:schemeClr val="tx1"/>
                  </a:solidFill>
                  <a:latin typeface="Gabriola" pitchFamily="82" charset="0"/>
                </a:rPr>
                <a:t>И</a:t>
              </a:r>
              <a:endParaRPr lang="ru-RU" sz="3600" dirty="0">
                <a:solidFill>
                  <a:schemeClr val="tx1"/>
                </a:solidFill>
                <a:latin typeface="Gabriola" pitchFamily="82" charset="0"/>
              </a:endParaRPr>
            </a:p>
          </p:txBody>
        </p:sp>
        <p:sp>
          <p:nvSpPr>
            <p:cNvPr id="26" name="Овал 25"/>
            <p:cNvSpPr/>
            <p:nvPr/>
          </p:nvSpPr>
          <p:spPr>
            <a:xfrm>
              <a:off x="6444208" y="3147814"/>
              <a:ext cx="504056" cy="504056"/>
            </a:xfrm>
            <a:prstGeom prst="ellipse">
              <a:avLst/>
            </a:prstGeom>
            <a:scene3d>
              <a:camera prst="orthographicFront"/>
              <a:lightRig rig="threePt" dir="t"/>
            </a:scene3d>
            <a:sp3d prstMaterial="clear"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600" dirty="0" smtClean="0">
                  <a:solidFill>
                    <a:schemeClr val="tx1"/>
                  </a:solidFill>
                  <a:latin typeface="Gabriola" pitchFamily="82" charset="0"/>
                </a:rPr>
                <a:t>Е</a:t>
              </a:r>
              <a:endParaRPr lang="ru-RU" sz="3600" dirty="0">
                <a:solidFill>
                  <a:schemeClr val="tx1"/>
                </a:solidFill>
                <a:latin typeface="Gabriola" pitchFamily="82" charset="0"/>
              </a:endParaRPr>
            </a:p>
          </p:txBody>
        </p:sp>
        <p:sp>
          <p:nvSpPr>
            <p:cNvPr id="27" name="Овал 26"/>
            <p:cNvSpPr/>
            <p:nvPr/>
          </p:nvSpPr>
          <p:spPr>
            <a:xfrm>
              <a:off x="7164288" y="3147814"/>
              <a:ext cx="504056" cy="504056"/>
            </a:xfrm>
            <a:prstGeom prst="ellipse">
              <a:avLst/>
            </a:prstGeom>
            <a:scene3d>
              <a:camera prst="orthographicFront"/>
              <a:lightRig rig="threePt" dir="t"/>
            </a:scene3d>
            <a:sp3d prstMaterial="clear"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600" dirty="0" smtClean="0">
                  <a:solidFill>
                    <a:schemeClr val="tx1"/>
                  </a:solidFill>
                  <a:latin typeface="Gabriola" pitchFamily="82" charset="0"/>
                </a:rPr>
                <a:t>!</a:t>
              </a:r>
              <a:endParaRPr lang="ru-RU" sz="3600" dirty="0">
                <a:solidFill>
                  <a:schemeClr val="tx1"/>
                </a:solidFill>
                <a:latin typeface="Gabriola" pitchFamily="82" charset="0"/>
              </a:endParaRPr>
            </a:p>
          </p:txBody>
        </p:sp>
      </p:grpSp>
      <p:cxnSp>
        <p:nvCxnSpPr>
          <p:cNvPr id="32" name="Прямая соединительная линия 31"/>
          <p:cNvCxnSpPr>
            <a:stCxn id="2" idx="6"/>
          </p:cNvCxnSpPr>
          <p:nvPr/>
        </p:nvCxnSpPr>
        <p:spPr>
          <a:xfrm flipV="1">
            <a:off x="1835696" y="1203598"/>
            <a:ext cx="0" cy="360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Оля\Desktop\images.jpg"/>
          <p:cNvPicPr>
            <a:picLocks noChangeAspect="1" noChangeArrowheads="1"/>
          </p:cNvPicPr>
          <p:nvPr/>
        </p:nvPicPr>
        <p:blipFill>
          <a:blip r:embed="rId2" cstate="print"/>
          <a:srcRect l="50173"/>
          <a:stretch>
            <a:fillRect/>
          </a:stretch>
        </p:blipFill>
        <p:spPr bwMode="auto">
          <a:xfrm>
            <a:off x="6986006" y="339503"/>
            <a:ext cx="1978903" cy="2088232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3131840" y="195486"/>
            <a:ext cx="237626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err="1" smtClean="0">
                <a:latin typeface="Gabriola" pitchFamily="82" charset="0"/>
              </a:rPr>
              <a:t>Брассиностероиды</a:t>
            </a:r>
            <a:r>
              <a:rPr lang="ru-RU" sz="2800" b="1" dirty="0" smtClean="0">
                <a:latin typeface="Gabriola" pitchFamily="82" charset="0"/>
              </a:rPr>
              <a:t> (БС)</a:t>
            </a:r>
            <a:endParaRPr lang="ru-RU" sz="2800" b="1" dirty="0">
              <a:latin typeface="Gabriola" pitchFamily="82" charset="0"/>
            </a:endParaRPr>
          </a:p>
        </p:txBody>
      </p:sp>
      <p:grpSp>
        <p:nvGrpSpPr>
          <p:cNvPr id="20" name="Группа 19"/>
          <p:cNvGrpSpPr/>
          <p:nvPr/>
        </p:nvGrpSpPr>
        <p:grpSpPr>
          <a:xfrm>
            <a:off x="3419872" y="1059582"/>
            <a:ext cx="2211388" cy="1860550"/>
            <a:chOff x="3779912" y="987574"/>
            <a:chExt cx="2211388" cy="1860550"/>
          </a:xfrm>
        </p:grpSpPr>
        <p:pic>
          <p:nvPicPr>
            <p:cNvPr id="1030" name="Picture 6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779912" y="987574"/>
              <a:ext cx="2211388" cy="1860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5" name="Овал 14"/>
            <p:cNvSpPr/>
            <p:nvPr/>
          </p:nvSpPr>
          <p:spPr>
            <a:xfrm>
              <a:off x="5436096" y="1131590"/>
              <a:ext cx="360040" cy="360040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1" name="Группа 20"/>
          <p:cNvGrpSpPr/>
          <p:nvPr/>
        </p:nvGrpSpPr>
        <p:grpSpPr>
          <a:xfrm>
            <a:off x="899592" y="2859782"/>
            <a:ext cx="4240550" cy="1995686"/>
            <a:chOff x="899592" y="2859782"/>
            <a:chExt cx="4240550" cy="1995686"/>
          </a:xfrm>
        </p:grpSpPr>
        <p:pic>
          <p:nvPicPr>
            <p:cNvPr id="1029" name="Picture 5"/>
            <p:cNvPicPr>
              <a:picLocks noChangeAspect="1" noChangeArrowheads="1"/>
            </p:cNvPicPr>
            <p:nvPr/>
          </p:nvPicPr>
          <p:blipFill>
            <a:blip r:embed="rId4" cstate="print"/>
            <a:srcRect l="-1"/>
            <a:stretch>
              <a:fillRect/>
            </a:stretch>
          </p:blipFill>
          <p:spPr bwMode="auto">
            <a:xfrm>
              <a:off x="899592" y="2859782"/>
              <a:ext cx="4240550" cy="19956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6" name="Овал 15"/>
            <p:cNvSpPr/>
            <p:nvPr/>
          </p:nvSpPr>
          <p:spPr>
            <a:xfrm>
              <a:off x="2483768" y="3003798"/>
              <a:ext cx="360040" cy="360040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Овал 16"/>
            <p:cNvSpPr/>
            <p:nvPr/>
          </p:nvSpPr>
          <p:spPr>
            <a:xfrm>
              <a:off x="4644008" y="3003798"/>
              <a:ext cx="360040" cy="360040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2" name="Группа 21"/>
          <p:cNvGrpSpPr/>
          <p:nvPr/>
        </p:nvGrpSpPr>
        <p:grpSpPr>
          <a:xfrm>
            <a:off x="6084168" y="2787774"/>
            <a:ext cx="1987550" cy="1935163"/>
            <a:chOff x="6084168" y="2787774"/>
            <a:chExt cx="1987550" cy="1935163"/>
          </a:xfrm>
        </p:grpSpPr>
        <p:pic>
          <p:nvPicPr>
            <p:cNvPr id="1031" name="Picture 7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6084168" y="2787774"/>
              <a:ext cx="1987550" cy="1935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8" name="Овал 17"/>
            <p:cNvSpPr/>
            <p:nvPr/>
          </p:nvSpPr>
          <p:spPr>
            <a:xfrm>
              <a:off x="7596336" y="2859782"/>
              <a:ext cx="360040" cy="360040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Овал 18"/>
            <p:cNvSpPr/>
            <p:nvPr/>
          </p:nvSpPr>
          <p:spPr>
            <a:xfrm>
              <a:off x="7452320" y="3147814"/>
              <a:ext cx="360040" cy="360040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2050" name="Picture 2" descr="C:\Users\Оля\Desktop\мног5о дел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11560" y="195486"/>
            <a:ext cx="2326671" cy="2264270"/>
          </a:xfrm>
          <a:prstGeom prst="rect">
            <a:avLst/>
          </a:prstGeom>
          <a:noFill/>
        </p:spPr>
      </p:pic>
      <p:sp>
        <p:nvSpPr>
          <p:cNvPr id="23" name="TextBox 22"/>
          <p:cNvSpPr txBox="1"/>
          <p:nvPr/>
        </p:nvSpPr>
        <p:spPr>
          <a:xfrm rot="20248858">
            <a:off x="1529910" y="1560285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  <a:latin typeface="Gabriola" pitchFamily="82" charset="0"/>
              </a:rPr>
              <a:t>БС</a:t>
            </a:r>
            <a:endParaRPr lang="ru-RU" b="1" dirty="0">
              <a:effectLst>
                <a:glow rad="63500">
                  <a:schemeClr val="accent2">
                    <a:satMod val="175000"/>
                    <a:alpha val="40000"/>
                  </a:schemeClr>
                </a:glow>
              </a:effectLst>
              <a:latin typeface="Gabriola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19872" y="267494"/>
            <a:ext cx="2304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Gabriola" pitchFamily="82" charset="0"/>
              </a:rPr>
              <a:t>Прайминг</a:t>
            </a:r>
            <a:r>
              <a:rPr lang="en-US" sz="2400" b="1" dirty="0" smtClean="0">
                <a:latin typeface="Gabriola" pitchFamily="82" charset="0"/>
              </a:rPr>
              <a:t> </a:t>
            </a:r>
            <a:endParaRPr lang="ru-RU" sz="2400" b="1" dirty="0">
              <a:latin typeface="Gabriola" pitchFamily="82" charset="0"/>
            </a:endParaRPr>
          </a:p>
        </p:txBody>
      </p:sp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395536" y="2139702"/>
            <a:ext cx="835292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briola" pitchFamily="82" charset="0"/>
                <a:ea typeface="Calibri" pitchFamily="34" charset="0"/>
                <a:cs typeface="Times New Roman" pitchFamily="18" charset="0"/>
              </a:rPr>
              <a:t>Под праймингом растений понимают процесс приобретения организмом после первичного контакта со стрессовым фактором способности повышать устойчивость к стрессу в ответ на действие того или иного повреждающего фактора в будущем.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briola" pitchFamily="82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4189393"/>
            <a:ext cx="914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Gabriola" pitchFamily="82" charset="0"/>
              </a:rPr>
              <a:t>1. Conrath</a:t>
            </a:r>
            <a:r>
              <a:rPr lang="en-US" sz="1400" dirty="0">
                <a:latin typeface="Gabriola" pitchFamily="82" charset="0"/>
              </a:rPr>
              <a:t>, </a:t>
            </a:r>
            <a:r>
              <a:rPr lang="en-US" sz="1400" dirty="0" smtClean="0">
                <a:latin typeface="Gabriola" pitchFamily="82" charset="0"/>
              </a:rPr>
              <a:t>U.,</a:t>
            </a:r>
            <a:r>
              <a:rPr lang="en-US" sz="1400" dirty="0">
                <a:latin typeface="Gabriola" pitchFamily="82" charset="0"/>
              </a:rPr>
              <a:t> Beckers, G.J.M</a:t>
            </a:r>
            <a:r>
              <a:rPr lang="en-US" sz="1400" dirty="0" smtClean="0">
                <a:latin typeface="Gabriola" pitchFamily="82" charset="0"/>
              </a:rPr>
              <a:t>.,</a:t>
            </a:r>
            <a:r>
              <a:rPr lang="en-US" sz="1400" dirty="0">
                <a:latin typeface="Gabriola" pitchFamily="82" charset="0"/>
              </a:rPr>
              <a:t> Flors, </a:t>
            </a:r>
            <a:r>
              <a:rPr lang="en-US" sz="1400" dirty="0" smtClean="0">
                <a:latin typeface="Gabriola" pitchFamily="82" charset="0"/>
              </a:rPr>
              <a:t>V</a:t>
            </a:r>
            <a:r>
              <a:rPr lang="ru-RU" sz="1400" dirty="0" smtClean="0">
                <a:latin typeface="Gabriola" pitchFamily="82" charset="0"/>
              </a:rPr>
              <a:t>.</a:t>
            </a:r>
            <a:r>
              <a:rPr lang="en-US" sz="1400" dirty="0" smtClean="0">
                <a:latin typeface="Gabriola" pitchFamily="82" charset="0"/>
              </a:rPr>
              <a:t>,</a:t>
            </a:r>
            <a:r>
              <a:rPr lang="en-US" sz="1400" dirty="0">
                <a:latin typeface="Gabriola" pitchFamily="82" charset="0"/>
              </a:rPr>
              <a:t> García-Agustín, P</a:t>
            </a:r>
            <a:r>
              <a:rPr lang="en-US" sz="1400" dirty="0" smtClean="0">
                <a:latin typeface="Gabriola" pitchFamily="82" charset="0"/>
              </a:rPr>
              <a:t>.,</a:t>
            </a:r>
            <a:r>
              <a:rPr lang="en-US" sz="1400" dirty="0">
                <a:latin typeface="Gabriola" pitchFamily="82" charset="0"/>
              </a:rPr>
              <a:t> Jakab, G</a:t>
            </a:r>
            <a:r>
              <a:rPr lang="en-US" sz="1400" dirty="0" smtClean="0">
                <a:latin typeface="Gabriola" pitchFamily="82" charset="0"/>
              </a:rPr>
              <a:t>.,</a:t>
            </a:r>
            <a:r>
              <a:rPr lang="en-US" sz="1400" dirty="0">
                <a:latin typeface="Gabriola" pitchFamily="82" charset="0"/>
              </a:rPr>
              <a:t> Mauch, F</a:t>
            </a:r>
            <a:r>
              <a:rPr lang="en-US" sz="1400" dirty="0" smtClean="0">
                <a:latin typeface="Gabriola" pitchFamily="82" charset="0"/>
              </a:rPr>
              <a:t>.,</a:t>
            </a:r>
            <a:r>
              <a:rPr lang="en-US" sz="1400" dirty="0">
                <a:latin typeface="Gabriola" pitchFamily="82" charset="0"/>
              </a:rPr>
              <a:t> Newman, M.-A</a:t>
            </a:r>
            <a:r>
              <a:rPr lang="en-US" sz="1400" dirty="0" smtClean="0">
                <a:latin typeface="Gabriola" pitchFamily="82" charset="0"/>
              </a:rPr>
              <a:t>.,</a:t>
            </a:r>
            <a:r>
              <a:rPr lang="en-US" sz="1400" dirty="0">
                <a:latin typeface="Gabriola" pitchFamily="82" charset="0"/>
              </a:rPr>
              <a:t> Pieterse, C.M.J</a:t>
            </a:r>
            <a:r>
              <a:rPr lang="en-US" sz="1400" dirty="0" smtClean="0">
                <a:latin typeface="Gabriola" pitchFamily="82" charset="0"/>
              </a:rPr>
              <a:t>.,</a:t>
            </a:r>
            <a:r>
              <a:rPr lang="en-US" sz="1400" dirty="0">
                <a:latin typeface="Gabriola" pitchFamily="82" charset="0"/>
              </a:rPr>
              <a:t> Poinssot, B</a:t>
            </a:r>
            <a:r>
              <a:rPr lang="en-US" sz="1400" dirty="0" smtClean="0">
                <a:latin typeface="Gabriola" pitchFamily="82" charset="0"/>
              </a:rPr>
              <a:t>.,</a:t>
            </a:r>
            <a:r>
              <a:rPr lang="en-US" sz="1400" dirty="0">
                <a:latin typeface="Gabriola" pitchFamily="82" charset="0"/>
              </a:rPr>
              <a:t> Pozo, M.J</a:t>
            </a:r>
            <a:r>
              <a:rPr lang="en-US" sz="1400" dirty="0" smtClean="0">
                <a:latin typeface="Gabriola" pitchFamily="82" charset="0"/>
              </a:rPr>
              <a:t>.,</a:t>
            </a:r>
            <a:r>
              <a:rPr lang="en-US" sz="1400" dirty="0">
                <a:latin typeface="Gabriola" pitchFamily="82" charset="0"/>
              </a:rPr>
              <a:t> Pugin, A</a:t>
            </a:r>
            <a:r>
              <a:rPr lang="en-US" sz="1400" dirty="0" smtClean="0">
                <a:latin typeface="Gabriola" pitchFamily="82" charset="0"/>
              </a:rPr>
              <a:t>.,</a:t>
            </a:r>
            <a:r>
              <a:rPr lang="en-US" sz="1400" dirty="0">
                <a:latin typeface="Gabriola" pitchFamily="82" charset="0"/>
              </a:rPr>
              <a:t> Schaffrath, U</a:t>
            </a:r>
            <a:r>
              <a:rPr lang="en-US" sz="1400" dirty="0" smtClean="0">
                <a:latin typeface="Gabriola" pitchFamily="82" charset="0"/>
              </a:rPr>
              <a:t>.,</a:t>
            </a:r>
            <a:r>
              <a:rPr lang="en-US" sz="1400" dirty="0">
                <a:latin typeface="Gabriola" pitchFamily="82" charset="0"/>
              </a:rPr>
              <a:t> Ton, J</a:t>
            </a:r>
            <a:r>
              <a:rPr lang="en-US" sz="1400" dirty="0" smtClean="0">
                <a:latin typeface="Gabriola" pitchFamily="82" charset="0"/>
              </a:rPr>
              <a:t>.,</a:t>
            </a:r>
            <a:r>
              <a:rPr lang="en-US" sz="1400" dirty="0">
                <a:latin typeface="Gabriola" pitchFamily="82" charset="0"/>
              </a:rPr>
              <a:t> Wendehenne, D</a:t>
            </a:r>
            <a:r>
              <a:rPr lang="en-US" sz="1400" dirty="0" smtClean="0">
                <a:latin typeface="Gabriola" pitchFamily="82" charset="0"/>
              </a:rPr>
              <a:t>.,</a:t>
            </a:r>
            <a:r>
              <a:rPr lang="en-US" sz="1400" dirty="0">
                <a:latin typeface="Gabriola" pitchFamily="82" charset="0"/>
              </a:rPr>
              <a:t> Zimmerli, L</a:t>
            </a:r>
            <a:r>
              <a:rPr lang="en-US" sz="1400" dirty="0" smtClean="0">
                <a:latin typeface="Gabriola" pitchFamily="82" charset="0"/>
              </a:rPr>
              <a:t>.,</a:t>
            </a:r>
            <a:r>
              <a:rPr lang="en-US" sz="1400" dirty="0">
                <a:latin typeface="Gabriola" pitchFamily="82" charset="0"/>
              </a:rPr>
              <a:t> Mauch-Mani, B</a:t>
            </a:r>
            <a:r>
              <a:rPr lang="en-US" sz="1400" dirty="0" smtClean="0">
                <a:latin typeface="Gabriola" pitchFamily="82" charset="0"/>
              </a:rPr>
              <a:t>.</a:t>
            </a:r>
            <a:r>
              <a:rPr lang="ru-RU" sz="1400" dirty="0" smtClean="0">
                <a:latin typeface="Gabriola" pitchFamily="82" charset="0"/>
              </a:rPr>
              <a:t> //</a:t>
            </a:r>
            <a:r>
              <a:rPr lang="en-US" sz="1400" dirty="0">
                <a:latin typeface="Gabriola" pitchFamily="82" charset="0"/>
              </a:rPr>
              <a:t> Mol. Plant Microbe Interact</a:t>
            </a:r>
            <a:r>
              <a:rPr lang="en-US" sz="1400" dirty="0" smtClean="0">
                <a:latin typeface="Gabriola" pitchFamily="82" charset="0"/>
              </a:rPr>
              <a:t>. 2006.</a:t>
            </a:r>
            <a:r>
              <a:rPr lang="en-US" sz="1400" dirty="0">
                <a:latin typeface="Gabriola" pitchFamily="82" charset="0"/>
              </a:rPr>
              <a:t> </a:t>
            </a:r>
            <a:r>
              <a:rPr lang="en-US" sz="1400" dirty="0" smtClean="0">
                <a:latin typeface="Gabriola" pitchFamily="82" charset="0"/>
              </a:rPr>
              <a:t>V. 19. P.</a:t>
            </a:r>
            <a:r>
              <a:rPr lang="en-US" sz="1400" dirty="0">
                <a:latin typeface="Gabriola" pitchFamily="82" charset="0"/>
              </a:rPr>
              <a:t> 1062-1071</a:t>
            </a:r>
            <a:endParaRPr lang="ru-RU" sz="1400" i="1" dirty="0" smtClean="0">
              <a:latin typeface="Gabriola" pitchFamily="82" charset="0"/>
            </a:endParaRPr>
          </a:p>
          <a:p>
            <a:pPr algn="just"/>
            <a:r>
              <a:rPr lang="en-US" sz="1400" i="1" dirty="0" smtClean="0">
                <a:latin typeface="Gabriola" pitchFamily="82" charset="0"/>
              </a:rPr>
              <a:t>2. </a:t>
            </a:r>
            <a:r>
              <a:rPr lang="ru-RU" sz="1400" i="1" dirty="0" smtClean="0">
                <a:latin typeface="Gabriola" pitchFamily="82" charset="0"/>
              </a:rPr>
              <a:t>Hilker </a:t>
            </a:r>
            <a:r>
              <a:rPr lang="ru-RU" sz="1400" i="1" dirty="0">
                <a:latin typeface="Gabriola" pitchFamily="82" charset="0"/>
              </a:rPr>
              <a:t>M., Schwachtje J., Baier M., Balazadeh S., Bäurle I., Geiselhardt S., Hincha D.K., Kunze R., Mueller-Roeber B., Rillig M.C., Rolff J., Romeis T., Schmülling T., Steppuhn A., van Dongen J., Whitcomb S.J., Wurst S., Zuther E., Kopka J. </a:t>
            </a:r>
            <a:r>
              <a:rPr lang="ru-RU" sz="1400" dirty="0">
                <a:latin typeface="Gabriola" pitchFamily="82" charset="0"/>
              </a:rPr>
              <a:t>// </a:t>
            </a:r>
            <a:r>
              <a:rPr lang="en-US" sz="1400" dirty="0">
                <a:latin typeface="Gabriola" pitchFamily="82" charset="0"/>
              </a:rPr>
              <a:t>Biol</a:t>
            </a:r>
            <a:r>
              <a:rPr lang="ru-RU" sz="1400" dirty="0">
                <a:latin typeface="Gabriola" pitchFamily="82" charset="0"/>
              </a:rPr>
              <a:t>. </a:t>
            </a:r>
            <a:r>
              <a:rPr lang="en-US" sz="1400" dirty="0">
                <a:latin typeface="Gabriola" pitchFamily="82" charset="0"/>
              </a:rPr>
              <a:t>Rev. Camb. Philos. Soc. 2016. V. 91. P. 1118–1133.</a:t>
            </a:r>
            <a:endParaRPr lang="ru-RU" sz="1400" dirty="0">
              <a:latin typeface="Gabriola" pitchFamily="82" charset="0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0" y="4155926"/>
            <a:ext cx="9144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5652120" y="915566"/>
            <a:ext cx="31683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b="1" dirty="0" smtClean="0">
                <a:latin typeface="Gabriola" pitchFamily="82" charset="0"/>
              </a:rPr>
              <a:t>Прайминг: готовься к битве</a:t>
            </a:r>
          </a:p>
          <a:p>
            <a:pPr algn="r"/>
            <a:r>
              <a:rPr lang="en-US" i="1" dirty="0">
                <a:latin typeface="Gabriola" pitchFamily="82" charset="0"/>
              </a:rPr>
              <a:t>U. Conrath, et </a:t>
            </a:r>
            <a:r>
              <a:rPr lang="en-US" i="1" dirty="0" smtClean="0">
                <a:latin typeface="Gabriola" pitchFamily="82" charset="0"/>
              </a:rPr>
              <a:t>al.</a:t>
            </a:r>
            <a:r>
              <a:rPr lang="ru-RU" i="1" dirty="0" smtClean="0">
                <a:latin typeface="Gabriola" pitchFamily="82" charset="0"/>
              </a:rPr>
              <a:t> (2006)</a:t>
            </a:r>
            <a:endParaRPr lang="ru-RU" i="1" dirty="0">
              <a:latin typeface="Gabriola" pitchFamily="82" charset="0"/>
            </a:endParaRPr>
          </a:p>
        </p:txBody>
      </p:sp>
      <p:pic>
        <p:nvPicPr>
          <p:cNvPr id="6146" name="Picture 2" descr="C:\Users\Оля\Desktop\depositphotos_127107740-stock-photo-defender-with-shield-and-sword.jpg"/>
          <p:cNvPicPr>
            <a:picLocks noChangeAspect="1" noChangeArrowheads="1"/>
          </p:cNvPicPr>
          <p:nvPr/>
        </p:nvPicPr>
        <p:blipFill>
          <a:blip r:embed="rId2" cstate="print">
            <a:lum contrast="10000"/>
          </a:blip>
          <a:srcRect/>
          <a:stretch>
            <a:fillRect/>
          </a:stretch>
        </p:blipFill>
        <p:spPr bwMode="auto">
          <a:xfrm>
            <a:off x="539552" y="123478"/>
            <a:ext cx="2002609" cy="177966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9" name="TextBox 8"/>
          <p:cNvSpPr txBox="1"/>
          <p:nvPr/>
        </p:nvSpPr>
        <p:spPr>
          <a:xfrm rot="20780499">
            <a:off x="1225120" y="889346"/>
            <a:ext cx="432048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dirty="0" smtClean="0">
                <a:ln w="3175">
                  <a:noFill/>
                </a:ln>
                <a:solidFill>
                  <a:sysClr val="windowText" lastClr="000000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БС</a:t>
            </a:r>
            <a:endParaRPr lang="ru-RU" dirty="0">
              <a:ln w="3175">
                <a:noFill/>
              </a:ln>
              <a:solidFill>
                <a:sysClr val="windowText" lastClr="000000"/>
              </a:solidFill>
              <a:effectLst>
                <a:glow rad="63500">
                  <a:schemeClr val="accent3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briola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23000"/>
            <a:lum/>
          </a:blip>
          <a:srcRect/>
          <a:stretch>
            <a:fillRect t="-25000" r="81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Группа 5"/>
          <p:cNvGrpSpPr/>
          <p:nvPr/>
        </p:nvGrpSpPr>
        <p:grpSpPr>
          <a:xfrm>
            <a:off x="539552" y="411510"/>
            <a:ext cx="360040" cy="936104"/>
            <a:chOff x="1115616" y="1491630"/>
            <a:chExt cx="360040" cy="936104"/>
          </a:xfrm>
        </p:grpSpPr>
        <p:grpSp>
          <p:nvGrpSpPr>
            <p:cNvPr id="5" name="Группа 4"/>
            <p:cNvGrpSpPr/>
            <p:nvPr/>
          </p:nvGrpSpPr>
          <p:grpSpPr>
            <a:xfrm>
              <a:off x="1187624" y="1491630"/>
              <a:ext cx="288032" cy="936104"/>
              <a:chOff x="1187624" y="1491630"/>
              <a:chExt cx="432048" cy="1440160"/>
            </a:xfrm>
          </p:grpSpPr>
          <p:sp>
            <p:nvSpPr>
              <p:cNvPr id="2" name="Овал 1"/>
              <p:cNvSpPr/>
              <p:nvPr/>
            </p:nvSpPr>
            <p:spPr>
              <a:xfrm>
                <a:off x="1187624" y="1923678"/>
                <a:ext cx="432048" cy="1008112"/>
              </a:xfrm>
              <a:prstGeom prst="ellipse">
                <a:avLst/>
              </a:prstGeom>
              <a:solidFill>
                <a:schemeClr val="bg2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" name="Скругленный прямоугольник 2"/>
              <p:cNvSpPr/>
              <p:nvPr/>
            </p:nvSpPr>
            <p:spPr>
              <a:xfrm>
                <a:off x="1187624" y="1491630"/>
                <a:ext cx="432048" cy="1008112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pic>
          <p:nvPicPr>
            <p:cNvPr id="2050" name="Picture 2" descr="C:\Users\Оля\Desktop\раст.tif"/>
            <p:cNvPicPr>
              <a:picLocks noChangeAspect="1" noChangeArrowheads="1"/>
            </p:cNvPicPr>
            <p:nvPr/>
          </p:nvPicPr>
          <p:blipFill>
            <a:blip r:embed="rId3" cstate="print"/>
            <a:srcRect r="35627"/>
            <a:stretch>
              <a:fillRect/>
            </a:stretch>
          </p:blipFill>
          <p:spPr bwMode="auto">
            <a:xfrm>
              <a:off x="1115616" y="1779662"/>
              <a:ext cx="360040" cy="559298"/>
            </a:xfrm>
            <a:prstGeom prst="rect">
              <a:avLst/>
            </a:prstGeom>
            <a:noFill/>
          </p:spPr>
        </p:pic>
      </p:grpSp>
      <p:sp>
        <p:nvSpPr>
          <p:cNvPr id="14" name="Блок-схема: магнитный диск 13"/>
          <p:cNvSpPr/>
          <p:nvPr/>
        </p:nvSpPr>
        <p:spPr>
          <a:xfrm>
            <a:off x="578998" y="326236"/>
            <a:ext cx="360040" cy="301298"/>
          </a:xfrm>
          <a:prstGeom prst="flowChartMagneticDisk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право 14"/>
          <p:cNvSpPr/>
          <p:nvPr/>
        </p:nvSpPr>
        <p:spPr>
          <a:xfrm>
            <a:off x="1331640" y="699542"/>
            <a:ext cx="576064" cy="360040"/>
          </a:xfrm>
          <a:prstGeom prst="rightArrow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6" name="Группа 15"/>
          <p:cNvGrpSpPr/>
          <p:nvPr/>
        </p:nvGrpSpPr>
        <p:grpSpPr>
          <a:xfrm>
            <a:off x="2339752" y="411510"/>
            <a:ext cx="1456162" cy="781087"/>
            <a:chOff x="467544" y="-747464"/>
            <a:chExt cx="8961512" cy="6480720"/>
          </a:xfrm>
        </p:grpSpPr>
        <p:grpSp>
          <p:nvGrpSpPr>
            <p:cNvPr id="17" name="Группа 20"/>
            <p:cNvGrpSpPr/>
            <p:nvPr/>
          </p:nvGrpSpPr>
          <p:grpSpPr>
            <a:xfrm>
              <a:off x="539552" y="1340768"/>
              <a:ext cx="7992888" cy="4392488"/>
              <a:chOff x="539553" y="1340767"/>
              <a:chExt cx="7992888" cy="4392490"/>
            </a:xfrm>
          </p:grpSpPr>
          <p:sp>
            <p:nvSpPr>
              <p:cNvPr id="34" name="Куб 2"/>
              <p:cNvSpPr/>
              <p:nvPr/>
            </p:nvSpPr>
            <p:spPr>
              <a:xfrm>
                <a:off x="539553" y="1340767"/>
                <a:ext cx="7992888" cy="4392490"/>
              </a:xfrm>
              <a:prstGeom prst="cub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5" name="Прямоугольник 6"/>
              <p:cNvSpPr/>
              <p:nvPr/>
            </p:nvSpPr>
            <p:spPr>
              <a:xfrm>
                <a:off x="683567" y="2564903"/>
                <a:ext cx="6552729" cy="3024338"/>
              </a:xfrm>
              <a:prstGeom prst="rect">
                <a:avLst/>
              </a:prstGeom>
              <a:gradFill>
                <a:gsLst>
                  <a:gs pos="0">
                    <a:srgbClr val="03D4A8"/>
                  </a:gs>
                  <a:gs pos="25000">
                    <a:srgbClr val="21D6E0"/>
                  </a:gs>
                  <a:gs pos="75000">
                    <a:srgbClr val="0087E6"/>
                  </a:gs>
                  <a:gs pos="100000">
                    <a:srgbClr val="005CBF"/>
                  </a:gs>
                </a:gsLst>
                <a:lin ang="5400000" scaled="0"/>
              </a:gradFill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18" name="Группа 30"/>
            <p:cNvGrpSpPr/>
            <p:nvPr/>
          </p:nvGrpSpPr>
          <p:grpSpPr>
            <a:xfrm>
              <a:off x="3707904" y="-747464"/>
              <a:ext cx="3920952" cy="4497017"/>
              <a:chOff x="3707904" y="-747464"/>
              <a:chExt cx="3920952" cy="4497017"/>
            </a:xfrm>
          </p:grpSpPr>
          <p:sp>
            <p:nvSpPr>
              <p:cNvPr id="31" name="Овал 30"/>
              <p:cNvSpPr/>
              <p:nvPr/>
            </p:nvSpPr>
            <p:spPr>
              <a:xfrm>
                <a:off x="4860032" y="1412776"/>
                <a:ext cx="1080121" cy="648075"/>
              </a:xfrm>
              <a:prstGeom prst="ellipse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pic>
            <p:nvPicPr>
              <p:cNvPr id="32" name="Picture 5" descr="C:\Users\Оля\Desktop\раст.tif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 b="33886"/>
              <a:stretch>
                <a:fillRect/>
              </a:stretch>
            </p:blipFill>
            <p:spPr bwMode="auto">
              <a:xfrm>
                <a:off x="3707904" y="-747464"/>
                <a:ext cx="3920952" cy="2592288"/>
              </a:xfrm>
              <a:prstGeom prst="rect">
                <a:avLst/>
              </a:prstGeom>
              <a:noFill/>
            </p:spPr>
          </p:pic>
          <p:pic>
            <p:nvPicPr>
              <p:cNvPr id="33" name="Picture 5" descr="C:\Users\Оля\Desktop\раст.tif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 l="27547" t="69787" r="21031"/>
              <a:stretch>
                <a:fillRect/>
              </a:stretch>
            </p:blipFill>
            <p:spPr bwMode="auto">
              <a:xfrm>
                <a:off x="4788024" y="2564904"/>
                <a:ext cx="2016224" cy="1184649"/>
              </a:xfrm>
              <a:prstGeom prst="rect">
                <a:avLst/>
              </a:prstGeom>
              <a:noFill/>
            </p:spPr>
          </p:pic>
        </p:grpSp>
        <p:grpSp>
          <p:nvGrpSpPr>
            <p:cNvPr id="19" name="Группа 31"/>
            <p:cNvGrpSpPr/>
            <p:nvPr/>
          </p:nvGrpSpPr>
          <p:grpSpPr>
            <a:xfrm>
              <a:off x="467544" y="-747464"/>
              <a:ext cx="3920952" cy="4497017"/>
              <a:chOff x="3707904" y="-747464"/>
              <a:chExt cx="3920952" cy="4497017"/>
            </a:xfrm>
          </p:grpSpPr>
          <p:sp>
            <p:nvSpPr>
              <p:cNvPr id="28" name="Овал 27"/>
              <p:cNvSpPr/>
              <p:nvPr/>
            </p:nvSpPr>
            <p:spPr>
              <a:xfrm>
                <a:off x="4860032" y="1412776"/>
                <a:ext cx="1080121" cy="648075"/>
              </a:xfrm>
              <a:prstGeom prst="ellipse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pic>
            <p:nvPicPr>
              <p:cNvPr id="29" name="Picture 5" descr="C:\Users\Оля\Desktop\раст.tif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 b="33886"/>
              <a:stretch>
                <a:fillRect/>
              </a:stretch>
            </p:blipFill>
            <p:spPr bwMode="auto">
              <a:xfrm>
                <a:off x="3707904" y="-747464"/>
                <a:ext cx="3920952" cy="2592288"/>
              </a:xfrm>
              <a:prstGeom prst="rect">
                <a:avLst/>
              </a:prstGeom>
              <a:noFill/>
            </p:spPr>
          </p:pic>
          <p:pic>
            <p:nvPicPr>
              <p:cNvPr id="30" name="Picture 5" descr="C:\Users\Оля\Desktop\раст.tif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 l="29384" t="69787" r="21031"/>
              <a:stretch>
                <a:fillRect/>
              </a:stretch>
            </p:blipFill>
            <p:spPr bwMode="auto">
              <a:xfrm>
                <a:off x="4860032" y="2564904"/>
                <a:ext cx="1944216" cy="1184649"/>
              </a:xfrm>
              <a:prstGeom prst="rect">
                <a:avLst/>
              </a:prstGeom>
              <a:noFill/>
            </p:spPr>
          </p:pic>
        </p:grpSp>
        <p:grpSp>
          <p:nvGrpSpPr>
            <p:cNvPr id="20" name="Группа 35"/>
            <p:cNvGrpSpPr/>
            <p:nvPr/>
          </p:nvGrpSpPr>
          <p:grpSpPr>
            <a:xfrm>
              <a:off x="2051720" y="-459432"/>
              <a:ext cx="3920952" cy="4280993"/>
              <a:chOff x="3707904" y="-747464"/>
              <a:chExt cx="3920952" cy="4280993"/>
            </a:xfrm>
          </p:grpSpPr>
          <p:sp>
            <p:nvSpPr>
              <p:cNvPr id="25" name="Овал 24"/>
              <p:cNvSpPr/>
              <p:nvPr/>
            </p:nvSpPr>
            <p:spPr>
              <a:xfrm>
                <a:off x="4860032" y="1412776"/>
                <a:ext cx="1080121" cy="648075"/>
              </a:xfrm>
              <a:prstGeom prst="ellipse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pic>
            <p:nvPicPr>
              <p:cNvPr id="26" name="Picture 5" descr="C:\Users\Оля\Desktop\раст.tif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 b="33886"/>
              <a:stretch>
                <a:fillRect/>
              </a:stretch>
            </p:blipFill>
            <p:spPr bwMode="auto">
              <a:xfrm>
                <a:off x="3707904" y="-747464"/>
                <a:ext cx="3920952" cy="2592288"/>
              </a:xfrm>
              <a:prstGeom prst="rect">
                <a:avLst/>
              </a:prstGeom>
              <a:noFill/>
            </p:spPr>
          </p:pic>
          <p:pic>
            <p:nvPicPr>
              <p:cNvPr id="27" name="Picture 5" descr="C:\Users\Оля\Desktop\раст.tif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 l="29384" t="69787" r="21031"/>
              <a:stretch>
                <a:fillRect/>
              </a:stretch>
            </p:blipFill>
            <p:spPr bwMode="auto">
              <a:xfrm>
                <a:off x="4932040" y="2348880"/>
                <a:ext cx="1944216" cy="1184649"/>
              </a:xfrm>
              <a:prstGeom prst="rect">
                <a:avLst/>
              </a:prstGeom>
              <a:noFill/>
            </p:spPr>
          </p:pic>
        </p:grpSp>
        <p:grpSp>
          <p:nvGrpSpPr>
            <p:cNvPr id="21" name="Группа 39"/>
            <p:cNvGrpSpPr/>
            <p:nvPr/>
          </p:nvGrpSpPr>
          <p:grpSpPr>
            <a:xfrm>
              <a:off x="5508104" y="-747464"/>
              <a:ext cx="3920952" cy="4497017"/>
              <a:chOff x="3707904" y="-747464"/>
              <a:chExt cx="3920952" cy="4497017"/>
            </a:xfrm>
          </p:grpSpPr>
          <p:sp>
            <p:nvSpPr>
              <p:cNvPr id="22" name="Овал 21"/>
              <p:cNvSpPr/>
              <p:nvPr/>
            </p:nvSpPr>
            <p:spPr>
              <a:xfrm>
                <a:off x="4860032" y="1412776"/>
                <a:ext cx="1080121" cy="648075"/>
              </a:xfrm>
              <a:prstGeom prst="ellipse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pic>
            <p:nvPicPr>
              <p:cNvPr id="23" name="Picture 5" descr="C:\Users\Оля\Desktop\раст.tif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 b="33886"/>
              <a:stretch>
                <a:fillRect/>
              </a:stretch>
            </p:blipFill>
            <p:spPr bwMode="auto">
              <a:xfrm>
                <a:off x="3707904" y="-747464"/>
                <a:ext cx="3920952" cy="2592288"/>
              </a:xfrm>
              <a:prstGeom prst="rect">
                <a:avLst/>
              </a:prstGeom>
              <a:noFill/>
            </p:spPr>
          </p:pic>
          <p:pic>
            <p:nvPicPr>
              <p:cNvPr id="24" name="Picture 5" descr="C:\Users\Оля\Desktop\раст.tif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 l="29384" t="69787" r="54088"/>
              <a:stretch>
                <a:fillRect/>
              </a:stretch>
            </p:blipFill>
            <p:spPr bwMode="auto">
              <a:xfrm>
                <a:off x="4860032" y="2564904"/>
                <a:ext cx="648072" cy="1184649"/>
              </a:xfrm>
              <a:prstGeom prst="rect">
                <a:avLst/>
              </a:prstGeom>
              <a:noFill/>
            </p:spPr>
          </p:pic>
        </p:grpSp>
      </p:grpSp>
      <p:cxnSp>
        <p:nvCxnSpPr>
          <p:cNvPr id="37" name="Прямая со стрелкой 36"/>
          <p:cNvCxnSpPr/>
          <p:nvPr/>
        </p:nvCxnSpPr>
        <p:spPr>
          <a:xfrm flipH="1">
            <a:off x="3275856" y="627534"/>
            <a:ext cx="1656184" cy="360040"/>
          </a:xfrm>
          <a:prstGeom prst="straightConnector1">
            <a:avLst/>
          </a:prstGeom>
          <a:ln w="19050">
            <a:solidFill>
              <a:schemeClr val="tx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5076056" y="339502"/>
            <a:ext cx="8640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Gabriola" pitchFamily="82" charset="0"/>
              </a:rPr>
              <a:t>½ МС</a:t>
            </a:r>
            <a:endParaRPr lang="ru-RU" sz="2400" dirty="0">
              <a:latin typeface="Gabriola" pitchFamily="82" charset="0"/>
            </a:endParaRPr>
          </a:p>
        </p:txBody>
      </p:sp>
      <p:sp>
        <p:nvSpPr>
          <p:cNvPr id="40" name="Стрелка вниз 39"/>
          <p:cNvSpPr/>
          <p:nvPr/>
        </p:nvSpPr>
        <p:spPr>
          <a:xfrm rot="19845779">
            <a:off x="3323982" y="1226485"/>
            <a:ext cx="720080" cy="364238"/>
          </a:xfrm>
          <a:prstGeom prst="downArrow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74" name="Группа 173"/>
          <p:cNvGrpSpPr/>
          <p:nvPr/>
        </p:nvGrpSpPr>
        <p:grpSpPr>
          <a:xfrm>
            <a:off x="251520" y="3651871"/>
            <a:ext cx="2464274" cy="792086"/>
            <a:chOff x="1907704" y="3867894"/>
            <a:chExt cx="3112346" cy="968105"/>
          </a:xfrm>
        </p:grpSpPr>
        <p:grpSp>
          <p:nvGrpSpPr>
            <p:cNvPr id="141" name="Группа 140"/>
            <p:cNvGrpSpPr/>
            <p:nvPr/>
          </p:nvGrpSpPr>
          <p:grpSpPr>
            <a:xfrm>
              <a:off x="1907704" y="3867894"/>
              <a:ext cx="1456162" cy="781087"/>
              <a:chOff x="3131840" y="1995686"/>
              <a:chExt cx="1456162" cy="781087"/>
            </a:xfrm>
          </p:grpSpPr>
          <p:pic>
            <p:nvPicPr>
              <p:cNvPr id="142" name="Picture 5" descr="C:\Users\Оля\Desktop\раст.tif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 l="27547" t="69787" r="21031"/>
              <a:stretch>
                <a:fillRect/>
              </a:stretch>
            </p:blipFill>
            <p:spPr bwMode="auto">
              <a:xfrm>
                <a:off x="3833877" y="2394908"/>
                <a:ext cx="327618" cy="142780"/>
              </a:xfrm>
              <a:prstGeom prst="rect">
                <a:avLst/>
              </a:prstGeom>
              <a:noFill/>
            </p:spPr>
          </p:pic>
          <p:pic>
            <p:nvPicPr>
              <p:cNvPr id="143" name="Picture 5" descr="C:\Users\Оля\Desktop\раст.tif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 l="29384" t="69787" r="21031"/>
              <a:stretch>
                <a:fillRect/>
              </a:stretch>
            </p:blipFill>
            <p:spPr bwMode="auto">
              <a:xfrm>
                <a:off x="3319050" y="2394908"/>
                <a:ext cx="315917" cy="142780"/>
              </a:xfrm>
              <a:prstGeom prst="rect">
                <a:avLst/>
              </a:prstGeom>
              <a:noFill/>
            </p:spPr>
          </p:pic>
          <p:pic>
            <p:nvPicPr>
              <p:cNvPr id="144" name="Picture 5" descr="C:\Users\Оля\Desktop\раст.tif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 l="29384" t="69787" r="21031"/>
              <a:stretch>
                <a:fillRect/>
              </a:stretch>
            </p:blipFill>
            <p:spPr bwMode="auto">
              <a:xfrm>
                <a:off x="3588165" y="2403587"/>
                <a:ext cx="315917" cy="142780"/>
              </a:xfrm>
              <a:prstGeom prst="rect">
                <a:avLst/>
              </a:prstGeom>
              <a:noFill/>
            </p:spPr>
          </p:pic>
          <p:pic>
            <p:nvPicPr>
              <p:cNvPr id="145" name="Picture 5" descr="C:\Users\Оля\Desktop\раст.tif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 l="29384" t="69787" r="54088"/>
              <a:stretch>
                <a:fillRect/>
              </a:stretch>
            </p:blipFill>
            <p:spPr bwMode="auto">
              <a:xfrm>
                <a:off x="4138094" y="2394908"/>
                <a:ext cx="105306" cy="142780"/>
              </a:xfrm>
              <a:prstGeom prst="rect">
                <a:avLst/>
              </a:prstGeom>
              <a:noFill/>
            </p:spPr>
          </p:pic>
          <p:sp>
            <p:nvSpPr>
              <p:cNvPr id="146" name="Куб 2"/>
              <p:cNvSpPr/>
              <p:nvPr/>
            </p:nvSpPr>
            <p:spPr>
              <a:xfrm>
                <a:off x="3143541" y="2247370"/>
                <a:ext cx="1298770" cy="529403"/>
              </a:xfrm>
              <a:prstGeom prst="cub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1400"/>
              </a:p>
            </p:txBody>
          </p:sp>
          <p:sp>
            <p:nvSpPr>
              <p:cNvPr id="147" name="Овал 146"/>
              <p:cNvSpPr/>
              <p:nvPr/>
            </p:nvSpPr>
            <p:spPr>
              <a:xfrm>
                <a:off x="3845578" y="2256048"/>
                <a:ext cx="175510" cy="78109"/>
              </a:xfrm>
              <a:prstGeom prst="ellipse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1400"/>
              </a:p>
            </p:txBody>
          </p:sp>
          <p:pic>
            <p:nvPicPr>
              <p:cNvPr id="148" name="Picture 5" descr="C:\Users\Оля\Desktop\раст.tif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 b="33886"/>
              <a:stretch>
                <a:fillRect/>
              </a:stretch>
            </p:blipFill>
            <p:spPr bwMode="auto">
              <a:xfrm>
                <a:off x="3658368" y="1995686"/>
                <a:ext cx="637118" cy="312435"/>
              </a:xfrm>
              <a:prstGeom prst="rect">
                <a:avLst/>
              </a:prstGeom>
              <a:noFill/>
            </p:spPr>
          </p:pic>
          <p:sp>
            <p:nvSpPr>
              <p:cNvPr id="149" name="Овал 148"/>
              <p:cNvSpPr/>
              <p:nvPr/>
            </p:nvSpPr>
            <p:spPr>
              <a:xfrm>
                <a:off x="3319050" y="2256048"/>
                <a:ext cx="175510" cy="78109"/>
              </a:xfrm>
              <a:prstGeom prst="ellipse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1400"/>
              </a:p>
            </p:txBody>
          </p:sp>
          <p:pic>
            <p:nvPicPr>
              <p:cNvPr id="150" name="Picture 5" descr="C:\Users\Оля\Desktop\раст.tif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 b="33886"/>
              <a:stretch>
                <a:fillRect/>
              </a:stretch>
            </p:blipFill>
            <p:spPr bwMode="auto">
              <a:xfrm>
                <a:off x="3131840" y="1995686"/>
                <a:ext cx="637118" cy="312435"/>
              </a:xfrm>
              <a:prstGeom prst="rect">
                <a:avLst/>
              </a:prstGeom>
              <a:noFill/>
            </p:spPr>
          </p:pic>
          <p:sp>
            <p:nvSpPr>
              <p:cNvPr id="151" name="Овал 150"/>
              <p:cNvSpPr/>
              <p:nvPr/>
            </p:nvSpPr>
            <p:spPr>
              <a:xfrm>
                <a:off x="3576464" y="2290764"/>
                <a:ext cx="175510" cy="78109"/>
              </a:xfrm>
              <a:prstGeom prst="ellipse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1400"/>
              </a:p>
            </p:txBody>
          </p:sp>
          <p:pic>
            <p:nvPicPr>
              <p:cNvPr id="152" name="Picture 5" descr="C:\Users\Оля\Desktop\раст.tif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 b="33886"/>
              <a:stretch>
                <a:fillRect/>
              </a:stretch>
            </p:blipFill>
            <p:spPr bwMode="auto">
              <a:xfrm>
                <a:off x="3389254" y="2030401"/>
                <a:ext cx="637118" cy="312435"/>
              </a:xfrm>
              <a:prstGeom prst="rect">
                <a:avLst/>
              </a:prstGeom>
              <a:noFill/>
            </p:spPr>
          </p:pic>
          <p:sp>
            <p:nvSpPr>
              <p:cNvPr id="153" name="Овал 152"/>
              <p:cNvSpPr/>
              <p:nvPr/>
            </p:nvSpPr>
            <p:spPr>
              <a:xfrm>
                <a:off x="4138094" y="2256048"/>
                <a:ext cx="175510" cy="78109"/>
              </a:xfrm>
              <a:prstGeom prst="ellipse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1400"/>
              </a:p>
            </p:txBody>
          </p:sp>
          <p:pic>
            <p:nvPicPr>
              <p:cNvPr id="154" name="Picture 5" descr="C:\Users\Оля\Desktop\раст.tif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 b="33886"/>
              <a:stretch>
                <a:fillRect/>
              </a:stretch>
            </p:blipFill>
            <p:spPr bwMode="auto">
              <a:xfrm>
                <a:off x="3950884" y="1995686"/>
                <a:ext cx="637118" cy="312435"/>
              </a:xfrm>
              <a:prstGeom prst="rect">
                <a:avLst/>
              </a:prstGeom>
              <a:noFill/>
            </p:spPr>
          </p:pic>
        </p:grpSp>
        <p:grpSp>
          <p:nvGrpSpPr>
            <p:cNvPr id="155" name="Группа 154"/>
            <p:cNvGrpSpPr/>
            <p:nvPr/>
          </p:nvGrpSpPr>
          <p:grpSpPr>
            <a:xfrm>
              <a:off x="3563888" y="3867894"/>
              <a:ext cx="1456162" cy="781087"/>
              <a:chOff x="3131840" y="1995686"/>
              <a:chExt cx="1456162" cy="781087"/>
            </a:xfrm>
          </p:grpSpPr>
          <p:pic>
            <p:nvPicPr>
              <p:cNvPr id="156" name="Picture 5" descr="C:\Users\Оля\Desktop\раст.tif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 l="27547" t="69787" r="21031"/>
              <a:stretch>
                <a:fillRect/>
              </a:stretch>
            </p:blipFill>
            <p:spPr bwMode="auto">
              <a:xfrm>
                <a:off x="3833877" y="2394908"/>
                <a:ext cx="327618" cy="142780"/>
              </a:xfrm>
              <a:prstGeom prst="rect">
                <a:avLst/>
              </a:prstGeom>
              <a:noFill/>
            </p:spPr>
          </p:pic>
          <p:pic>
            <p:nvPicPr>
              <p:cNvPr id="157" name="Picture 5" descr="C:\Users\Оля\Desktop\раст.tif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 l="29384" t="69787" r="21031"/>
              <a:stretch>
                <a:fillRect/>
              </a:stretch>
            </p:blipFill>
            <p:spPr bwMode="auto">
              <a:xfrm>
                <a:off x="3319050" y="2394908"/>
                <a:ext cx="315917" cy="142780"/>
              </a:xfrm>
              <a:prstGeom prst="rect">
                <a:avLst/>
              </a:prstGeom>
              <a:noFill/>
            </p:spPr>
          </p:pic>
          <p:pic>
            <p:nvPicPr>
              <p:cNvPr id="158" name="Picture 5" descr="C:\Users\Оля\Desktop\раст.tif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 l="29384" t="69787" r="21031"/>
              <a:stretch>
                <a:fillRect/>
              </a:stretch>
            </p:blipFill>
            <p:spPr bwMode="auto">
              <a:xfrm>
                <a:off x="3588165" y="2403587"/>
                <a:ext cx="315917" cy="142780"/>
              </a:xfrm>
              <a:prstGeom prst="rect">
                <a:avLst/>
              </a:prstGeom>
              <a:noFill/>
            </p:spPr>
          </p:pic>
          <p:pic>
            <p:nvPicPr>
              <p:cNvPr id="159" name="Picture 5" descr="C:\Users\Оля\Desktop\раст.tif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 l="29384" t="69787" r="54088"/>
              <a:stretch>
                <a:fillRect/>
              </a:stretch>
            </p:blipFill>
            <p:spPr bwMode="auto">
              <a:xfrm>
                <a:off x="4138094" y="2394908"/>
                <a:ext cx="105306" cy="142780"/>
              </a:xfrm>
              <a:prstGeom prst="rect">
                <a:avLst/>
              </a:prstGeom>
              <a:noFill/>
            </p:spPr>
          </p:pic>
          <p:sp>
            <p:nvSpPr>
              <p:cNvPr id="160" name="Куб 2"/>
              <p:cNvSpPr/>
              <p:nvPr/>
            </p:nvSpPr>
            <p:spPr>
              <a:xfrm>
                <a:off x="3143541" y="2247370"/>
                <a:ext cx="1298770" cy="529403"/>
              </a:xfrm>
              <a:prstGeom prst="cub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1400"/>
              </a:p>
            </p:txBody>
          </p:sp>
          <p:sp>
            <p:nvSpPr>
              <p:cNvPr id="161" name="Овал 160"/>
              <p:cNvSpPr/>
              <p:nvPr/>
            </p:nvSpPr>
            <p:spPr>
              <a:xfrm>
                <a:off x="3845578" y="2256048"/>
                <a:ext cx="175510" cy="78109"/>
              </a:xfrm>
              <a:prstGeom prst="ellipse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1400"/>
              </a:p>
            </p:txBody>
          </p:sp>
          <p:pic>
            <p:nvPicPr>
              <p:cNvPr id="162" name="Picture 5" descr="C:\Users\Оля\Desktop\раст.tif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 b="33886"/>
              <a:stretch>
                <a:fillRect/>
              </a:stretch>
            </p:blipFill>
            <p:spPr bwMode="auto">
              <a:xfrm>
                <a:off x="3658368" y="1995686"/>
                <a:ext cx="637118" cy="312435"/>
              </a:xfrm>
              <a:prstGeom prst="rect">
                <a:avLst/>
              </a:prstGeom>
              <a:noFill/>
            </p:spPr>
          </p:pic>
          <p:sp>
            <p:nvSpPr>
              <p:cNvPr id="163" name="Овал 162"/>
              <p:cNvSpPr/>
              <p:nvPr/>
            </p:nvSpPr>
            <p:spPr>
              <a:xfrm>
                <a:off x="3319050" y="2256048"/>
                <a:ext cx="175510" cy="78109"/>
              </a:xfrm>
              <a:prstGeom prst="ellipse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1400"/>
              </a:p>
            </p:txBody>
          </p:sp>
          <p:pic>
            <p:nvPicPr>
              <p:cNvPr id="164" name="Picture 5" descr="C:\Users\Оля\Desktop\раст.tif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 b="33886"/>
              <a:stretch>
                <a:fillRect/>
              </a:stretch>
            </p:blipFill>
            <p:spPr bwMode="auto">
              <a:xfrm>
                <a:off x="3131840" y="1995686"/>
                <a:ext cx="637118" cy="312435"/>
              </a:xfrm>
              <a:prstGeom prst="rect">
                <a:avLst/>
              </a:prstGeom>
              <a:noFill/>
            </p:spPr>
          </p:pic>
          <p:sp>
            <p:nvSpPr>
              <p:cNvPr id="165" name="Овал 164"/>
              <p:cNvSpPr/>
              <p:nvPr/>
            </p:nvSpPr>
            <p:spPr>
              <a:xfrm>
                <a:off x="3576464" y="2290764"/>
                <a:ext cx="175510" cy="78109"/>
              </a:xfrm>
              <a:prstGeom prst="ellipse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1400"/>
              </a:p>
            </p:txBody>
          </p:sp>
          <p:pic>
            <p:nvPicPr>
              <p:cNvPr id="166" name="Picture 5" descr="C:\Users\Оля\Desktop\раст.tif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 b="33886"/>
              <a:stretch>
                <a:fillRect/>
              </a:stretch>
            </p:blipFill>
            <p:spPr bwMode="auto">
              <a:xfrm>
                <a:off x="3389254" y="2030401"/>
                <a:ext cx="637118" cy="312435"/>
              </a:xfrm>
              <a:prstGeom prst="rect">
                <a:avLst/>
              </a:prstGeom>
              <a:noFill/>
            </p:spPr>
          </p:pic>
          <p:sp>
            <p:nvSpPr>
              <p:cNvPr id="167" name="Овал 166"/>
              <p:cNvSpPr/>
              <p:nvPr/>
            </p:nvSpPr>
            <p:spPr>
              <a:xfrm>
                <a:off x="4138094" y="2256048"/>
                <a:ext cx="175510" cy="78109"/>
              </a:xfrm>
              <a:prstGeom prst="ellipse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1400"/>
              </a:p>
            </p:txBody>
          </p:sp>
          <p:pic>
            <p:nvPicPr>
              <p:cNvPr id="168" name="Picture 5" descr="C:\Users\Оля\Desktop\раст.tif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 b="33886"/>
              <a:stretch>
                <a:fillRect/>
              </a:stretch>
            </p:blipFill>
            <p:spPr bwMode="auto">
              <a:xfrm>
                <a:off x="3950884" y="1995686"/>
                <a:ext cx="637118" cy="312435"/>
              </a:xfrm>
              <a:prstGeom prst="rect">
                <a:avLst/>
              </a:prstGeom>
              <a:noFill/>
            </p:spPr>
          </p:pic>
        </p:grpSp>
        <p:sp>
          <p:nvSpPr>
            <p:cNvPr id="170" name="Прямоугольник 169"/>
            <p:cNvSpPr/>
            <p:nvPr/>
          </p:nvSpPr>
          <p:spPr>
            <a:xfrm>
              <a:off x="2180540" y="4395951"/>
              <a:ext cx="727561" cy="360040"/>
            </a:xfrm>
            <a:prstGeom prst="rect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1400" dirty="0" smtClean="0">
                  <a:latin typeface="Gabriola" pitchFamily="82" charset="0"/>
                </a:rPr>
                <a:t>½ МС</a:t>
              </a:r>
            </a:p>
          </p:txBody>
        </p:sp>
        <p:sp>
          <p:nvSpPr>
            <p:cNvPr id="171" name="Прямоугольник 170"/>
            <p:cNvSpPr/>
            <p:nvPr/>
          </p:nvSpPr>
          <p:spPr>
            <a:xfrm>
              <a:off x="3817553" y="4299940"/>
              <a:ext cx="727560" cy="536059"/>
            </a:xfrm>
            <a:prstGeom prst="rect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1400" dirty="0" smtClean="0">
                  <a:latin typeface="Gabriola" pitchFamily="82" charset="0"/>
                </a:rPr>
                <a:t>½ МС</a:t>
              </a:r>
            </a:p>
            <a:p>
              <a:pPr algn="ctr"/>
              <a:r>
                <a:rPr lang="ru-RU" sz="1400" dirty="0" smtClean="0">
                  <a:latin typeface="Gabriola" pitchFamily="82" charset="0"/>
                </a:rPr>
                <a:t>+ </a:t>
              </a:r>
              <a:r>
                <a:rPr lang="en-US" sz="1400" dirty="0" smtClean="0">
                  <a:latin typeface="Gabriola" pitchFamily="82" charset="0"/>
                </a:rPr>
                <a:t>NaCl</a:t>
              </a:r>
              <a:endParaRPr lang="ru-RU" sz="1400" dirty="0">
                <a:latin typeface="Gabriola" pitchFamily="82" charset="0"/>
              </a:endParaRPr>
            </a:p>
          </p:txBody>
        </p:sp>
      </p:grpSp>
      <p:grpSp>
        <p:nvGrpSpPr>
          <p:cNvPr id="237" name="Группа 236"/>
          <p:cNvGrpSpPr/>
          <p:nvPr/>
        </p:nvGrpSpPr>
        <p:grpSpPr>
          <a:xfrm>
            <a:off x="2987824" y="3651869"/>
            <a:ext cx="2464274" cy="792088"/>
            <a:chOff x="1907704" y="3867894"/>
            <a:chExt cx="3112346" cy="968108"/>
          </a:xfrm>
        </p:grpSpPr>
        <p:grpSp>
          <p:nvGrpSpPr>
            <p:cNvPr id="238" name="Группа 140"/>
            <p:cNvGrpSpPr/>
            <p:nvPr/>
          </p:nvGrpSpPr>
          <p:grpSpPr>
            <a:xfrm>
              <a:off x="1907704" y="3867894"/>
              <a:ext cx="1456162" cy="781087"/>
              <a:chOff x="3131840" y="1995686"/>
              <a:chExt cx="1456162" cy="781087"/>
            </a:xfrm>
          </p:grpSpPr>
          <p:pic>
            <p:nvPicPr>
              <p:cNvPr id="255" name="Picture 5" descr="C:\Users\Оля\Desktop\раст.tif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 l="27547" t="69787" r="21031"/>
              <a:stretch>
                <a:fillRect/>
              </a:stretch>
            </p:blipFill>
            <p:spPr bwMode="auto">
              <a:xfrm>
                <a:off x="3833877" y="2394908"/>
                <a:ext cx="327618" cy="142780"/>
              </a:xfrm>
              <a:prstGeom prst="rect">
                <a:avLst/>
              </a:prstGeom>
              <a:noFill/>
            </p:spPr>
          </p:pic>
          <p:pic>
            <p:nvPicPr>
              <p:cNvPr id="256" name="Picture 5" descr="C:\Users\Оля\Desktop\раст.tif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 l="29384" t="69787" r="21031"/>
              <a:stretch>
                <a:fillRect/>
              </a:stretch>
            </p:blipFill>
            <p:spPr bwMode="auto">
              <a:xfrm>
                <a:off x="3319050" y="2394908"/>
                <a:ext cx="315917" cy="142780"/>
              </a:xfrm>
              <a:prstGeom prst="rect">
                <a:avLst/>
              </a:prstGeom>
              <a:noFill/>
            </p:spPr>
          </p:pic>
          <p:pic>
            <p:nvPicPr>
              <p:cNvPr id="257" name="Picture 5" descr="C:\Users\Оля\Desktop\раст.tif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 l="29384" t="69787" r="21031"/>
              <a:stretch>
                <a:fillRect/>
              </a:stretch>
            </p:blipFill>
            <p:spPr bwMode="auto">
              <a:xfrm>
                <a:off x="3588165" y="2403587"/>
                <a:ext cx="315917" cy="142780"/>
              </a:xfrm>
              <a:prstGeom prst="rect">
                <a:avLst/>
              </a:prstGeom>
              <a:noFill/>
            </p:spPr>
          </p:pic>
          <p:pic>
            <p:nvPicPr>
              <p:cNvPr id="258" name="Picture 5" descr="C:\Users\Оля\Desktop\раст.tif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 l="29384" t="69787" r="54088"/>
              <a:stretch>
                <a:fillRect/>
              </a:stretch>
            </p:blipFill>
            <p:spPr bwMode="auto">
              <a:xfrm>
                <a:off x="4138094" y="2394908"/>
                <a:ext cx="105306" cy="142780"/>
              </a:xfrm>
              <a:prstGeom prst="rect">
                <a:avLst/>
              </a:prstGeom>
              <a:noFill/>
            </p:spPr>
          </p:pic>
          <p:sp>
            <p:nvSpPr>
              <p:cNvPr id="259" name="Куб 2"/>
              <p:cNvSpPr/>
              <p:nvPr/>
            </p:nvSpPr>
            <p:spPr>
              <a:xfrm>
                <a:off x="3143541" y="2247370"/>
                <a:ext cx="1298770" cy="529403"/>
              </a:xfrm>
              <a:prstGeom prst="cub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1400"/>
              </a:p>
            </p:txBody>
          </p:sp>
          <p:sp>
            <p:nvSpPr>
              <p:cNvPr id="260" name="Овал 259"/>
              <p:cNvSpPr/>
              <p:nvPr/>
            </p:nvSpPr>
            <p:spPr>
              <a:xfrm>
                <a:off x="3845578" y="2256048"/>
                <a:ext cx="175510" cy="78109"/>
              </a:xfrm>
              <a:prstGeom prst="ellipse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1400"/>
              </a:p>
            </p:txBody>
          </p:sp>
          <p:pic>
            <p:nvPicPr>
              <p:cNvPr id="261" name="Picture 5" descr="C:\Users\Оля\Desktop\раст.tif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 b="33886"/>
              <a:stretch>
                <a:fillRect/>
              </a:stretch>
            </p:blipFill>
            <p:spPr bwMode="auto">
              <a:xfrm>
                <a:off x="3658368" y="1995686"/>
                <a:ext cx="637118" cy="312435"/>
              </a:xfrm>
              <a:prstGeom prst="rect">
                <a:avLst/>
              </a:prstGeom>
              <a:noFill/>
            </p:spPr>
          </p:pic>
          <p:sp>
            <p:nvSpPr>
              <p:cNvPr id="262" name="Овал 261"/>
              <p:cNvSpPr/>
              <p:nvPr/>
            </p:nvSpPr>
            <p:spPr>
              <a:xfrm>
                <a:off x="3319050" y="2256048"/>
                <a:ext cx="175510" cy="78109"/>
              </a:xfrm>
              <a:prstGeom prst="ellipse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1400"/>
              </a:p>
            </p:txBody>
          </p:sp>
          <p:pic>
            <p:nvPicPr>
              <p:cNvPr id="263" name="Picture 5" descr="C:\Users\Оля\Desktop\раст.tif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 b="33886"/>
              <a:stretch>
                <a:fillRect/>
              </a:stretch>
            </p:blipFill>
            <p:spPr bwMode="auto">
              <a:xfrm>
                <a:off x="3131840" y="1995686"/>
                <a:ext cx="637118" cy="312435"/>
              </a:xfrm>
              <a:prstGeom prst="rect">
                <a:avLst/>
              </a:prstGeom>
              <a:noFill/>
            </p:spPr>
          </p:pic>
          <p:sp>
            <p:nvSpPr>
              <p:cNvPr id="264" name="Овал 263"/>
              <p:cNvSpPr/>
              <p:nvPr/>
            </p:nvSpPr>
            <p:spPr>
              <a:xfrm>
                <a:off x="3576464" y="2290764"/>
                <a:ext cx="175510" cy="78109"/>
              </a:xfrm>
              <a:prstGeom prst="ellipse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1400"/>
              </a:p>
            </p:txBody>
          </p:sp>
          <p:pic>
            <p:nvPicPr>
              <p:cNvPr id="265" name="Picture 5" descr="C:\Users\Оля\Desktop\раст.tif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 b="33886"/>
              <a:stretch>
                <a:fillRect/>
              </a:stretch>
            </p:blipFill>
            <p:spPr bwMode="auto">
              <a:xfrm>
                <a:off x="3389254" y="2030401"/>
                <a:ext cx="637118" cy="312435"/>
              </a:xfrm>
              <a:prstGeom prst="rect">
                <a:avLst/>
              </a:prstGeom>
              <a:noFill/>
            </p:spPr>
          </p:pic>
          <p:sp>
            <p:nvSpPr>
              <p:cNvPr id="266" name="Овал 265"/>
              <p:cNvSpPr/>
              <p:nvPr/>
            </p:nvSpPr>
            <p:spPr>
              <a:xfrm>
                <a:off x="4138094" y="2256048"/>
                <a:ext cx="175510" cy="78109"/>
              </a:xfrm>
              <a:prstGeom prst="ellipse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1400"/>
              </a:p>
            </p:txBody>
          </p:sp>
          <p:pic>
            <p:nvPicPr>
              <p:cNvPr id="267" name="Picture 5" descr="C:\Users\Оля\Desktop\раст.tif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 b="33886"/>
              <a:stretch>
                <a:fillRect/>
              </a:stretch>
            </p:blipFill>
            <p:spPr bwMode="auto">
              <a:xfrm>
                <a:off x="3950884" y="1995686"/>
                <a:ext cx="637118" cy="312435"/>
              </a:xfrm>
              <a:prstGeom prst="rect">
                <a:avLst/>
              </a:prstGeom>
              <a:noFill/>
            </p:spPr>
          </p:pic>
        </p:grpSp>
        <p:grpSp>
          <p:nvGrpSpPr>
            <p:cNvPr id="239" name="Группа 154"/>
            <p:cNvGrpSpPr/>
            <p:nvPr/>
          </p:nvGrpSpPr>
          <p:grpSpPr>
            <a:xfrm>
              <a:off x="3563888" y="3867894"/>
              <a:ext cx="1456162" cy="781087"/>
              <a:chOff x="3131840" y="1995686"/>
              <a:chExt cx="1456162" cy="781087"/>
            </a:xfrm>
          </p:grpSpPr>
          <p:pic>
            <p:nvPicPr>
              <p:cNvPr id="242" name="Picture 5" descr="C:\Users\Оля\Desktop\раст.tif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 l="27547" t="69787" r="21031"/>
              <a:stretch>
                <a:fillRect/>
              </a:stretch>
            </p:blipFill>
            <p:spPr bwMode="auto">
              <a:xfrm>
                <a:off x="3833877" y="2394908"/>
                <a:ext cx="327618" cy="142780"/>
              </a:xfrm>
              <a:prstGeom prst="rect">
                <a:avLst/>
              </a:prstGeom>
              <a:noFill/>
            </p:spPr>
          </p:pic>
          <p:pic>
            <p:nvPicPr>
              <p:cNvPr id="243" name="Picture 5" descr="C:\Users\Оля\Desktop\раст.tif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 l="29384" t="69787" r="21031"/>
              <a:stretch>
                <a:fillRect/>
              </a:stretch>
            </p:blipFill>
            <p:spPr bwMode="auto">
              <a:xfrm>
                <a:off x="3319050" y="2394908"/>
                <a:ext cx="315917" cy="142780"/>
              </a:xfrm>
              <a:prstGeom prst="rect">
                <a:avLst/>
              </a:prstGeom>
              <a:noFill/>
            </p:spPr>
          </p:pic>
          <p:pic>
            <p:nvPicPr>
              <p:cNvPr id="244" name="Picture 5" descr="C:\Users\Оля\Desktop\раст.tif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 l="29384" t="69787" r="21031"/>
              <a:stretch>
                <a:fillRect/>
              </a:stretch>
            </p:blipFill>
            <p:spPr bwMode="auto">
              <a:xfrm>
                <a:off x="3588165" y="2403587"/>
                <a:ext cx="315917" cy="142780"/>
              </a:xfrm>
              <a:prstGeom prst="rect">
                <a:avLst/>
              </a:prstGeom>
              <a:noFill/>
            </p:spPr>
          </p:pic>
          <p:pic>
            <p:nvPicPr>
              <p:cNvPr id="245" name="Picture 5" descr="C:\Users\Оля\Desktop\раст.tif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 l="29384" t="69787" r="54088"/>
              <a:stretch>
                <a:fillRect/>
              </a:stretch>
            </p:blipFill>
            <p:spPr bwMode="auto">
              <a:xfrm>
                <a:off x="4138094" y="2394908"/>
                <a:ext cx="105306" cy="142780"/>
              </a:xfrm>
              <a:prstGeom prst="rect">
                <a:avLst/>
              </a:prstGeom>
              <a:noFill/>
            </p:spPr>
          </p:pic>
          <p:sp>
            <p:nvSpPr>
              <p:cNvPr id="246" name="Куб 2"/>
              <p:cNvSpPr/>
              <p:nvPr/>
            </p:nvSpPr>
            <p:spPr>
              <a:xfrm>
                <a:off x="3143541" y="2247370"/>
                <a:ext cx="1298770" cy="529403"/>
              </a:xfrm>
              <a:prstGeom prst="cub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1400"/>
              </a:p>
            </p:txBody>
          </p:sp>
          <p:sp>
            <p:nvSpPr>
              <p:cNvPr id="247" name="Овал 246"/>
              <p:cNvSpPr/>
              <p:nvPr/>
            </p:nvSpPr>
            <p:spPr>
              <a:xfrm>
                <a:off x="3845578" y="2256048"/>
                <a:ext cx="175510" cy="78109"/>
              </a:xfrm>
              <a:prstGeom prst="ellipse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1400"/>
              </a:p>
            </p:txBody>
          </p:sp>
          <p:pic>
            <p:nvPicPr>
              <p:cNvPr id="248" name="Picture 5" descr="C:\Users\Оля\Desktop\раст.tif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 b="33886"/>
              <a:stretch>
                <a:fillRect/>
              </a:stretch>
            </p:blipFill>
            <p:spPr bwMode="auto">
              <a:xfrm>
                <a:off x="3658368" y="1995686"/>
                <a:ext cx="637118" cy="312435"/>
              </a:xfrm>
              <a:prstGeom prst="rect">
                <a:avLst/>
              </a:prstGeom>
              <a:noFill/>
            </p:spPr>
          </p:pic>
          <p:sp>
            <p:nvSpPr>
              <p:cNvPr id="249" name="Овал 248"/>
              <p:cNvSpPr/>
              <p:nvPr/>
            </p:nvSpPr>
            <p:spPr>
              <a:xfrm>
                <a:off x="3319050" y="2256048"/>
                <a:ext cx="175510" cy="78109"/>
              </a:xfrm>
              <a:prstGeom prst="ellipse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1400"/>
              </a:p>
            </p:txBody>
          </p:sp>
          <p:pic>
            <p:nvPicPr>
              <p:cNvPr id="250" name="Picture 5" descr="C:\Users\Оля\Desktop\раст.tif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 b="33886"/>
              <a:stretch>
                <a:fillRect/>
              </a:stretch>
            </p:blipFill>
            <p:spPr bwMode="auto">
              <a:xfrm>
                <a:off x="3131840" y="1995686"/>
                <a:ext cx="637118" cy="312435"/>
              </a:xfrm>
              <a:prstGeom prst="rect">
                <a:avLst/>
              </a:prstGeom>
              <a:noFill/>
            </p:spPr>
          </p:pic>
          <p:sp>
            <p:nvSpPr>
              <p:cNvPr id="251" name="Овал 250"/>
              <p:cNvSpPr/>
              <p:nvPr/>
            </p:nvSpPr>
            <p:spPr>
              <a:xfrm>
                <a:off x="3576464" y="2290764"/>
                <a:ext cx="175510" cy="78109"/>
              </a:xfrm>
              <a:prstGeom prst="ellipse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1400"/>
              </a:p>
            </p:txBody>
          </p:sp>
          <p:pic>
            <p:nvPicPr>
              <p:cNvPr id="252" name="Picture 5" descr="C:\Users\Оля\Desktop\раст.tif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 b="33886"/>
              <a:stretch>
                <a:fillRect/>
              </a:stretch>
            </p:blipFill>
            <p:spPr bwMode="auto">
              <a:xfrm>
                <a:off x="3389254" y="2030401"/>
                <a:ext cx="637118" cy="312435"/>
              </a:xfrm>
              <a:prstGeom prst="rect">
                <a:avLst/>
              </a:prstGeom>
              <a:noFill/>
            </p:spPr>
          </p:pic>
          <p:sp>
            <p:nvSpPr>
              <p:cNvPr id="253" name="Овал 252"/>
              <p:cNvSpPr/>
              <p:nvPr/>
            </p:nvSpPr>
            <p:spPr>
              <a:xfrm>
                <a:off x="4138094" y="2256048"/>
                <a:ext cx="175510" cy="78109"/>
              </a:xfrm>
              <a:prstGeom prst="ellipse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1400"/>
              </a:p>
            </p:txBody>
          </p:sp>
          <p:pic>
            <p:nvPicPr>
              <p:cNvPr id="254" name="Picture 5" descr="C:\Users\Оля\Desktop\раст.tif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 b="33886"/>
              <a:stretch>
                <a:fillRect/>
              </a:stretch>
            </p:blipFill>
            <p:spPr bwMode="auto">
              <a:xfrm>
                <a:off x="3950884" y="1995686"/>
                <a:ext cx="637118" cy="312435"/>
              </a:xfrm>
              <a:prstGeom prst="rect">
                <a:avLst/>
              </a:prstGeom>
              <a:noFill/>
            </p:spPr>
          </p:pic>
        </p:grpSp>
        <p:sp>
          <p:nvSpPr>
            <p:cNvPr id="240" name="Прямоугольник 239"/>
            <p:cNvSpPr/>
            <p:nvPr/>
          </p:nvSpPr>
          <p:spPr>
            <a:xfrm>
              <a:off x="2180540" y="4395955"/>
              <a:ext cx="727561" cy="360040"/>
            </a:xfrm>
            <a:prstGeom prst="rect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1400" dirty="0" smtClean="0">
                  <a:latin typeface="Gabriola" pitchFamily="82" charset="0"/>
                </a:rPr>
                <a:t>½ МС</a:t>
              </a:r>
              <a:endParaRPr lang="ru-RU" sz="1400" dirty="0">
                <a:latin typeface="Gabriola" pitchFamily="82" charset="0"/>
              </a:endParaRPr>
            </a:p>
          </p:txBody>
        </p:sp>
        <p:sp>
          <p:nvSpPr>
            <p:cNvPr id="241" name="Прямоугольник 240"/>
            <p:cNvSpPr/>
            <p:nvPr/>
          </p:nvSpPr>
          <p:spPr>
            <a:xfrm>
              <a:off x="3817553" y="4307943"/>
              <a:ext cx="727561" cy="528059"/>
            </a:xfrm>
            <a:prstGeom prst="rect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1400" dirty="0" smtClean="0">
                  <a:latin typeface="Gabriola" pitchFamily="82" charset="0"/>
                </a:rPr>
                <a:t>½ МС</a:t>
              </a:r>
            </a:p>
            <a:p>
              <a:pPr algn="ctr"/>
              <a:r>
                <a:rPr lang="ru-RU" sz="1400" dirty="0" smtClean="0">
                  <a:latin typeface="Gabriola" pitchFamily="82" charset="0"/>
                </a:rPr>
                <a:t>+ </a:t>
              </a:r>
              <a:r>
                <a:rPr lang="en-US" sz="1400" dirty="0" smtClean="0">
                  <a:latin typeface="Gabriola" pitchFamily="82" charset="0"/>
                </a:rPr>
                <a:t>NaCl</a:t>
              </a:r>
              <a:endParaRPr lang="ru-RU" sz="1400" dirty="0">
                <a:latin typeface="Gabriola" pitchFamily="82" charset="0"/>
              </a:endParaRPr>
            </a:p>
          </p:txBody>
        </p:sp>
      </p:grpSp>
      <p:grpSp>
        <p:nvGrpSpPr>
          <p:cNvPr id="268" name="Группа 267"/>
          <p:cNvGrpSpPr/>
          <p:nvPr/>
        </p:nvGrpSpPr>
        <p:grpSpPr>
          <a:xfrm>
            <a:off x="5724128" y="3651871"/>
            <a:ext cx="2464274" cy="792087"/>
            <a:chOff x="1907704" y="3867894"/>
            <a:chExt cx="3112346" cy="968106"/>
          </a:xfrm>
        </p:grpSpPr>
        <p:grpSp>
          <p:nvGrpSpPr>
            <p:cNvPr id="269" name="Группа 140"/>
            <p:cNvGrpSpPr/>
            <p:nvPr/>
          </p:nvGrpSpPr>
          <p:grpSpPr>
            <a:xfrm>
              <a:off x="1907704" y="3867894"/>
              <a:ext cx="1456162" cy="781087"/>
              <a:chOff x="3131840" y="1995686"/>
              <a:chExt cx="1456162" cy="781087"/>
            </a:xfrm>
          </p:grpSpPr>
          <p:pic>
            <p:nvPicPr>
              <p:cNvPr id="286" name="Picture 5" descr="C:\Users\Оля\Desktop\раст.tif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 l="27547" t="69787" r="21031"/>
              <a:stretch>
                <a:fillRect/>
              </a:stretch>
            </p:blipFill>
            <p:spPr bwMode="auto">
              <a:xfrm>
                <a:off x="3833877" y="2394908"/>
                <a:ext cx="327618" cy="142780"/>
              </a:xfrm>
              <a:prstGeom prst="rect">
                <a:avLst/>
              </a:prstGeom>
              <a:noFill/>
            </p:spPr>
          </p:pic>
          <p:pic>
            <p:nvPicPr>
              <p:cNvPr id="287" name="Picture 5" descr="C:\Users\Оля\Desktop\раст.tif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 l="29384" t="69787" r="21031"/>
              <a:stretch>
                <a:fillRect/>
              </a:stretch>
            </p:blipFill>
            <p:spPr bwMode="auto">
              <a:xfrm>
                <a:off x="3319050" y="2394908"/>
                <a:ext cx="315917" cy="142780"/>
              </a:xfrm>
              <a:prstGeom prst="rect">
                <a:avLst/>
              </a:prstGeom>
              <a:noFill/>
            </p:spPr>
          </p:pic>
          <p:pic>
            <p:nvPicPr>
              <p:cNvPr id="288" name="Picture 5" descr="C:\Users\Оля\Desktop\раст.tif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 l="29384" t="69787" r="21031"/>
              <a:stretch>
                <a:fillRect/>
              </a:stretch>
            </p:blipFill>
            <p:spPr bwMode="auto">
              <a:xfrm>
                <a:off x="3588165" y="2403587"/>
                <a:ext cx="315917" cy="142780"/>
              </a:xfrm>
              <a:prstGeom prst="rect">
                <a:avLst/>
              </a:prstGeom>
              <a:noFill/>
            </p:spPr>
          </p:pic>
          <p:pic>
            <p:nvPicPr>
              <p:cNvPr id="289" name="Picture 5" descr="C:\Users\Оля\Desktop\раст.tif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 l="29384" t="69787" r="54088"/>
              <a:stretch>
                <a:fillRect/>
              </a:stretch>
            </p:blipFill>
            <p:spPr bwMode="auto">
              <a:xfrm>
                <a:off x="4138094" y="2394908"/>
                <a:ext cx="105306" cy="142780"/>
              </a:xfrm>
              <a:prstGeom prst="rect">
                <a:avLst/>
              </a:prstGeom>
              <a:noFill/>
            </p:spPr>
          </p:pic>
          <p:sp>
            <p:nvSpPr>
              <p:cNvPr id="290" name="Куб 2"/>
              <p:cNvSpPr/>
              <p:nvPr/>
            </p:nvSpPr>
            <p:spPr>
              <a:xfrm>
                <a:off x="3143541" y="2247370"/>
                <a:ext cx="1298770" cy="529403"/>
              </a:xfrm>
              <a:prstGeom prst="cub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1400"/>
              </a:p>
            </p:txBody>
          </p:sp>
          <p:sp>
            <p:nvSpPr>
              <p:cNvPr id="291" name="Овал 290"/>
              <p:cNvSpPr/>
              <p:nvPr/>
            </p:nvSpPr>
            <p:spPr>
              <a:xfrm>
                <a:off x="3845578" y="2256048"/>
                <a:ext cx="175510" cy="78109"/>
              </a:xfrm>
              <a:prstGeom prst="ellipse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1400"/>
              </a:p>
            </p:txBody>
          </p:sp>
          <p:pic>
            <p:nvPicPr>
              <p:cNvPr id="292" name="Picture 5" descr="C:\Users\Оля\Desktop\раст.tif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 b="33886"/>
              <a:stretch>
                <a:fillRect/>
              </a:stretch>
            </p:blipFill>
            <p:spPr bwMode="auto">
              <a:xfrm>
                <a:off x="3658368" y="1995686"/>
                <a:ext cx="637118" cy="312435"/>
              </a:xfrm>
              <a:prstGeom prst="rect">
                <a:avLst/>
              </a:prstGeom>
              <a:noFill/>
            </p:spPr>
          </p:pic>
          <p:sp>
            <p:nvSpPr>
              <p:cNvPr id="293" name="Овал 292"/>
              <p:cNvSpPr/>
              <p:nvPr/>
            </p:nvSpPr>
            <p:spPr>
              <a:xfrm>
                <a:off x="3319050" y="2256048"/>
                <a:ext cx="175510" cy="78109"/>
              </a:xfrm>
              <a:prstGeom prst="ellipse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1400"/>
              </a:p>
            </p:txBody>
          </p:sp>
          <p:pic>
            <p:nvPicPr>
              <p:cNvPr id="294" name="Picture 5" descr="C:\Users\Оля\Desktop\раст.tif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 b="33886"/>
              <a:stretch>
                <a:fillRect/>
              </a:stretch>
            </p:blipFill>
            <p:spPr bwMode="auto">
              <a:xfrm>
                <a:off x="3131840" y="1995686"/>
                <a:ext cx="637118" cy="312435"/>
              </a:xfrm>
              <a:prstGeom prst="rect">
                <a:avLst/>
              </a:prstGeom>
              <a:noFill/>
            </p:spPr>
          </p:pic>
          <p:sp>
            <p:nvSpPr>
              <p:cNvPr id="295" name="Овал 294"/>
              <p:cNvSpPr/>
              <p:nvPr/>
            </p:nvSpPr>
            <p:spPr>
              <a:xfrm>
                <a:off x="3576464" y="2290764"/>
                <a:ext cx="175510" cy="78109"/>
              </a:xfrm>
              <a:prstGeom prst="ellipse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1400"/>
              </a:p>
            </p:txBody>
          </p:sp>
          <p:pic>
            <p:nvPicPr>
              <p:cNvPr id="296" name="Picture 5" descr="C:\Users\Оля\Desktop\раст.tif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 b="33886"/>
              <a:stretch>
                <a:fillRect/>
              </a:stretch>
            </p:blipFill>
            <p:spPr bwMode="auto">
              <a:xfrm>
                <a:off x="3389254" y="2030401"/>
                <a:ext cx="637118" cy="312435"/>
              </a:xfrm>
              <a:prstGeom prst="rect">
                <a:avLst/>
              </a:prstGeom>
              <a:noFill/>
            </p:spPr>
          </p:pic>
          <p:sp>
            <p:nvSpPr>
              <p:cNvPr id="297" name="Овал 296"/>
              <p:cNvSpPr/>
              <p:nvPr/>
            </p:nvSpPr>
            <p:spPr>
              <a:xfrm>
                <a:off x="4138094" y="2256048"/>
                <a:ext cx="175510" cy="78109"/>
              </a:xfrm>
              <a:prstGeom prst="ellipse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1400"/>
              </a:p>
            </p:txBody>
          </p:sp>
          <p:pic>
            <p:nvPicPr>
              <p:cNvPr id="298" name="Picture 5" descr="C:\Users\Оля\Desktop\раст.tif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 b="33886"/>
              <a:stretch>
                <a:fillRect/>
              </a:stretch>
            </p:blipFill>
            <p:spPr bwMode="auto">
              <a:xfrm>
                <a:off x="3950884" y="1995686"/>
                <a:ext cx="637118" cy="312435"/>
              </a:xfrm>
              <a:prstGeom prst="rect">
                <a:avLst/>
              </a:prstGeom>
              <a:noFill/>
            </p:spPr>
          </p:pic>
        </p:grpSp>
        <p:grpSp>
          <p:nvGrpSpPr>
            <p:cNvPr id="270" name="Группа 154"/>
            <p:cNvGrpSpPr/>
            <p:nvPr/>
          </p:nvGrpSpPr>
          <p:grpSpPr>
            <a:xfrm>
              <a:off x="3563888" y="3867894"/>
              <a:ext cx="1456162" cy="781087"/>
              <a:chOff x="3131840" y="1995686"/>
              <a:chExt cx="1456162" cy="781087"/>
            </a:xfrm>
          </p:grpSpPr>
          <p:pic>
            <p:nvPicPr>
              <p:cNvPr id="273" name="Picture 5" descr="C:\Users\Оля\Desktop\раст.tif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 l="27547" t="69787" r="21031"/>
              <a:stretch>
                <a:fillRect/>
              </a:stretch>
            </p:blipFill>
            <p:spPr bwMode="auto">
              <a:xfrm>
                <a:off x="3833877" y="2394908"/>
                <a:ext cx="327618" cy="142780"/>
              </a:xfrm>
              <a:prstGeom prst="rect">
                <a:avLst/>
              </a:prstGeom>
              <a:noFill/>
            </p:spPr>
          </p:pic>
          <p:pic>
            <p:nvPicPr>
              <p:cNvPr id="274" name="Picture 5" descr="C:\Users\Оля\Desktop\раст.tif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 l="29384" t="69787" r="21031"/>
              <a:stretch>
                <a:fillRect/>
              </a:stretch>
            </p:blipFill>
            <p:spPr bwMode="auto">
              <a:xfrm>
                <a:off x="3319050" y="2394908"/>
                <a:ext cx="315917" cy="142780"/>
              </a:xfrm>
              <a:prstGeom prst="rect">
                <a:avLst/>
              </a:prstGeom>
              <a:noFill/>
            </p:spPr>
          </p:pic>
          <p:pic>
            <p:nvPicPr>
              <p:cNvPr id="275" name="Picture 5" descr="C:\Users\Оля\Desktop\раст.tif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 l="29384" t="69787" r="21031"/>
              <a:stretch>
                <a:fillRect/>
              </a:stretch>
            </p:blipFill>
            <p:spPr bwMode="auto">
              <a:xfrm>
                <a:off x="3588165" y="2403587"/>
                <a:ext cx="315917" cy="142780"/>
              </a:xfrm>
              <a:prstGeom prst="rect">
                <a:avLst/>
              </a:prstGeom>
              <a:noFill/>
            </p:spPr>
          </p:pic>
          <p:pic>
            <p:nvPicPr>
              <p:cNvPr id="276" name="Picture 5" descr="C:\Users\Оля\Desktop\раст.tif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 l="29384" t="69787" r="54088"/>
              <a:stretch>
                <a:fillRect/>
              </a:stretch>
            </p:blipFill>
            <p:spPr bwMode="auto">
              <a:xfrm>
                <a:off x="4138094" y="2394908"/>
                <a:ext cx="105306" cy="142780"/>
              </a:xfrm>
              <a:prstGeom prst="rect">
                <a:avLst/>
              </a:prstGeom>
              <a:noFill/>
            </p:spPr>
          </p:pic>
          <p:sp>
            <p:nvSpPr>
              <p:cNvPr id="277" name="Куб 2"/>
              <p:cNvSpPr/>
              <p:nvPr/>
            </p:nvSpPr>
            <p:spPr>
              <a:xfrm>
                <a:off x="3143541" y="2247370"/>
                <a:ext cx="1298770" cy="529403"/>
              </a:xfrm>
              <a:prstGeom prst="cub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1400"/>
              </a:p>
            </p:txBody>
          </p:sp>
          <p:sp>
            <p:nvSpPr>
              <p:cNvPr id="278" name="Овал 277"/>
              <p:cNvSpPr/>
              <p:nvPr/>
            </p:nvSpPr>
            <p:spPr>
              <a:xfrm>
                <a:off x="3845578" y="2256048"/>
                <a:ext cx="175510" cy="78109"/>
              </a:xfrm>
              <a:prstGeom prst="ellipse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1400"/>
              </a:p>
            </p:txBody>
          </p:sp>
          <p:pic>
            <p:nvPicPr>
              <p:cNvPr id="279" name="Picture 5" descr="C:\Users\Оля\Desktop\раст.tif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 b="33886"/>
              <a:stretch>
                <a:fillRect/>
              </a:stretch>
            </p:blipFill>
            <p:spPr bwMode="auto">
              <a:xfrm>
                <a:off x="3658368" y="1995686"/>
                <a:ext cx="637118" cy="312435"/>
              </a:xfrm>
              <a:prstGeom prst="rect">
                <a:avLst/>
              </a:prstGeom>
              <a:noFill/>
            </p:spPr>
          </p:pic>
          <p:sp>
            <p:nvSpPr>
              <p:cNvPr id="280" name="Овал 279"/>
              <p:cNvSpPr/>
              <p:nvPr/>
            </p:nvSpPr>
            <p:spPr>
              <a:xfrm>
                <a:off x="3319050" y="2256048"/>
                <a:ext cx="175510" cy="78109"/>
              </a:xfrm>
              <a:prstGeom prst="ellipse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1400"/>
              </a:p>
            </p:txBody>
          </p:sp>
          <p:pic>
            <p:nvPicPr>
              <p:cNvPr id="281" name="Picture 5" descr="C:\Users\Оля\Desktop\раст.tif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 b="33886"/>
              <a:stretch>
                <a:fillRect/>
              </a:stretch>
            </p:blipFill>
            <p:spPr bwMode="auto">
              <a:xfrm>
                <a:off x="3131840" y="1995686"/>
                <a:ext cx="637118" cy="312435"/>
              </a:xfrm>
              <a:prstGeom prst="rect">
                <a:avLst/>
              </a:prstGeom>
              <a:noFill/>
            </p:spPr>
          </p:pic>
          <p:sp>
            <p:nvSpPr>
              <p:cNvPr id="282" name="Овал 281"/>
              <p:cNvSpPr/>
              <p:nvPr/>
            </p:nvSpPr>
            <p:spPr>
              <a:xfrm>
                <a:off x="3576464" y="2290764"/>
                <a:ext cx="175510" cy="78109"/>
              </a:xfrm>
              <a:prstGeom prst="ellipse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1400"/>
              </a:p>
            </p:txBody>
          </p:sp>
          <p:pic>
            <p:nvPicPr>
              <p:cNvPr id="283" name="Picture 5" descr="C:\Users\Оля\Desktop\раст.tif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 b="33886"/>
              <a:stretch>
                <a:fillRect/>
              </a:stretch>
            </p:blipFill>
            <p:spPr bwMode="auto">
              <a:xfrm>
                <a:off x="3389254" y="2030401"/>
                <a:ext cx="637118" cy="312435"/>
              </a:xfrm>
              <a:prstGeom prst="rect">
                <a:avLst/>
              </a:prstGeom>
              <a:noFill/>
            </p:spPr>
          </p:pic>
          <p:sp>
            <p:nvSpPr>
              <p:cNvPr id="284" name="Овал 283"/>
              <p:cNvSpPr/>
              <p:nvPr/>
            </p:nvSpPr>
            <p:spPr>
              <a:xfrm>
                <a:off x="4138094" y="2256048"/>
                <a:ext cx="175510" cy="78109"/>
              </a:xfrm>
              <a:prstGeom prst="ellipse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1400"/>
              </a:p>
            </p:txBody>
          </p:sp>
          <p:pic>
            <p:nvPicPr>
              <p:cNvPr id="285" name="Picture 5" descr="C:\Users\Оля\Desktop\раст.tif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 b="33886"/>
              <a:stretch>
                <a:fillRect/>
              </a:stretch>
            </p:blipFill>
            <p:spPr bwMode="auto">
              <a:xfrm>
                <a:off x="3950884" y="1995686"/>
                <a:ext cx="637118" cy="312435"/>
              </a:xfrm>
              <a:prstGeom prst="rect">
                <a:avLst/>
              </a:prstGeom>
              <a:noFill/>
            </p:spPr>
          </p:pic>
        </p:grpSp>
        <p:sp>
          <p:nvSpPr>
            <p:cNvPr id="271" name="Прямоугольник 270"/>
            <p:cNvSpPr/>
            <p:nvPr/>
          </p:nvSpPr>
          <p:spPr>
            <a:xfrm>
              <a:off x="2089594" y="4395951"/>
              <a:ext cx="818507" cy="360040"/>
            </a:xfrm>
            <a:prstGeom prst="rect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1400" dirty="0" smtClean="0">
                  <a:latin typeface="Gabriola" pitchFamily="82" charset="0"/>
                </a:rPr>
                <a:t>½ МС</a:t>
              </a:r>
              <a:endParaRPr lang="ru-RU" sz="1400" dirty="0">
                <a:latin typeface="Gabriola" pitchFamily="82" charset="0"/>
              </a:endParaRPr>
            </a:p>
          </p:txBody>
        </p:sp>
        <p:sp>
          <p:nvSpPr>
            <p:cNvPr id="272" name="Прямоугольник 271"/>
            <p:cNvSpPr/>
            <p:nvPr/>
          </p:nvSpPr>
          <p:spPr>
            <a:xfrm>
              <a:off x="3726607" y="4299941"/>
              <a:ext cx="909452" cy="536059"/>
            </a:xfrm>
            <a:prstGeom prst="rect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1400" dirty="0" smtClean="0">
                  <a:latin typeface="Gabriola" pitchFamily="82" charset="0"/>
                </a:rPr>
                <a:t>½ МС</a:t>
              </a:r>
            </a:p>
            <a:p>
              <a:pPr algn="ctr"/>
              <a:r>
                <a:rPr lang="ru-RU" sz="1400" dirty="0" smtClean="0">
                  <a:latin typeface="Gabriola" pitchFamily="82" charset="0"/>
                </a:rPr>
                <a:t>+ </a:t>
              </a:r>
              <a:r>
                <a:rPr lang="en-US" sz="1400" dirty="0" smtClean="0">
                  <a:latin typeface="Gabriola" pitchFamily="82" charset="0"/>
                </a:rPr>
                <a:t>NaCl</a:t>
              </a:r>
              <a:endParaRPr lang="ru-RU" sz="1400" dirty="0">
                <a:latin typeface="Gabriola" pitchFamily="82" charset="0"/>
              </a:endParaRPr>
            </a:p>
          </p:txBody>
        </p:sp>
      </p:grpSp>
      <p:sp>
        <p:nvSpPr>
          <p:cNvPr id="299" name="TextBox 298"/>
          <p:cNvSpPr txBox="1"/>
          <p:nvPr/>
        </p:nvSpPr>
        <p:spPr>
          <a:xfrm>
            <a:off x="1259632" y="339502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Gabriola" pitchFamily="82" charset="0"/>
              </a:rPr>
              <a:t>21 </a:t>
            </a:r>
            <a:r>
              <a:rPr lang="ru-RU" dirty="0" smtClean="0">
                <a:latin typeface="Gabriola" pitchFamily="82" charset="0"/>
              </a:rPr>
              <a:t>сут</a:t>
            </a:r>
            <a:endParaRPr lang="ru-RU" dirty="0">
              <a:latin typeface="Gabriola" pitchFamily="82" charset="0"/>
            </a:endParaRPr>
          </a:p>
        </p:txBody>
      </p:sp>
      <p:sp>
        <p:nvSpPr>
          <p:cNvPr id="300" name="TextBox 299"/>
          <p:cNvSpPr txBox="1"/>
          <p:nvPr/>
        </p:nvSpPr>
        <p:spPr>
          <a:xfrm>
            <a:off x="3995936" y="915566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Gabriola" pitchFamily="82" charset="0"/>
              </a:rPr>
              <a:t>14 сут</a:t>
            </a:r>
            <a:endParaRPr lang="ru-RU" dirty="0">
              <a:latin typeface="Gabriola" pitchFamily="82" charset="0"/>
            </a:endParaRPr>
          </a:p>
        </p:txBody>
      </p:sp>
      <p:grpSp>
        <p:nvGrpSpPr>
          <p:cNvPr id="309" name="Группа 308"/>
          <p:cNvGrpSpPr/>
          <p:nvPr/>
        </p:nvGrpSpPr>
        <p:grpSpPr>
          <a:xfrm>
            <a:off x="3635897" y="1563638"/>
            <a:ext cx="1413976" cy="1152128"/>
            <a:chOff x="4067944" y="1995686"/>
            <a:chExt cx="1637235" cy="1440160"/>
          </a:xfrm>
        </p:grpSpPr>
        <p:grpSp>
          <p:nvGrpSpPr>
            <p:cNvPr id="109" name="Группа 108"/>
            <p:cNvGrpSpPr/>
            <p:nvPr/>
          </p:nvGrpSpPr>
          <p:grpSpPr>
            <a:xfrm>
              <a:off x="4067944" y="1995686"/>
              <a:ext cx="1456162" cy="781087"/>
              <a:chOff x="3131840" y="1995686"/>
              <a:chExt cx="1456162" cy="781087"/>
            </a:xfrm>
          </p:grpSpPr>
          <p:pic>
            <p:nvPicPr>
              <p:cNvPr id="110" name="Picture 5" descr="C:\Users\Оля\Desktop\раст.tif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 l="27547" t="69787" r="21031"/>
              <a:stretch>
                <a:fillRect/>
              </a:stretch>
            </p:blipFill>
            <p:spPr bwMode="auto">
              <a:xfrm>
                <a:off x="3833877" y="2394908"/>
                <a:ext cx="327618" cy="142780"/>
              </a:xfrm>
              <a:prstGeom prst="rect">
                <a:avLst/>
              </a:prstGeom>
              <a:noFill/>
            </p:spPr>
          </p:pic>
          <p:pic>
            <p:nvPicPr>
              <p:cNvPr id="111" name="Picture 5" descr="C:\Users\Оля\Desktop\раст.tif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 l="29384" t="69787" r="21031"/>
              <a:stretch>
                <a:fillRect/>
              </a:stretch>
            </p:blipFill>
            <p:spPr bwMode="auto">
              <a:xfrm>
                <a:off x="3319050" y="2394908"/>
                <a:ext cx="315917" cy="142780"/>
              </a:xfrm>
              <a:prstGeom prst="rect">
                <a:avLst/>
              </a:prstGeom>
              <a:noFill/>
            </p:spPr>
          </p:pic>
          <p:pic>
            <p:nvPicPr>
              <p:cNvPr id="112" name="Picture 5" descr="C:\Users\Оля\Desktop\раст.tif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 l="29384" t="69787" r="21031"/>
              <a:stretch>
                <a:fillRect/>
              </a:stretch>
            </p:blipFill>
            <p:spPr bwMode="auto">
              <a:xfrm>
                <a:off x="3588165" y="2403587"/>
                <a:ext cx="315917" cy="142780"/>
              </a:xfrm>
              <a:prstGeom prst="rect">
                <a:avLst/>
              </a:prstGeom>
              <a:noFill/>
            </p:spPr>
          </p:pic>
          <p:pic>
            <p:nvPicPr>
              <p:cNvPr id="113" name="Picture 5" descr="C:\Users\Оля\Desktop\раст.tif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 l="29384" t="69787" r="54088"/>
              <a:stretch>
                <a:fillRect/>
              </a:stretch>
            </p:blipFill>
            <p:spPr bwMode="auto">
              <a:xfrm>
                <a:off x="4138094" y="2394908"/>
                <a:ext cx="105306" cy="142780"/>
              </a:xfrm>
              <a:prstGeom prst="rect">
                <a:avLst/>
              </a:prstGeom>
              <a:noFill/>
            </p:spPr>
          </p:pic>
          <p:sp>
            <p:nvSpPr>
              <p:cNvPr id="114" name="Куб 2"/>
              <p:cNvSpPr/>
              <p:nvPr/>
            </p:nvSpPr>
            <p:spPr>
              <a:xfrm>
                <a:off x="3143541" y="2247370"/>
                <a:ext cx="1298770" cy="529403"/>
              </a:xfrm>
              <a:prstGeom prst="cub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1400"/>
              </a:p>
            </p:txBody>
          </p:sp>
          <p:sp>
            <p:nvSpPr>
              <p:cNvPr id="115" name="Овал 114"/>
              <p:cNvSpPr/>
              <p:nvPr/>
            </p:nvSpPr>
            <p:spPr>
              <a:xfrm>
                <a:off x="3845578" y="2256048"/>
                <a:ext cx="175510" cy="78109"/>
              </a:xfrm>
              <a:prstGeom prst="ellipse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1400"/>
              </a:p>
            </p:txBody>
          </p:sp>
          <p:pic>
            <p:nvPicPr>
              <p:cNvPr id="116" name="Picture 5" descr="C:\Users\Оля\Desktop\раст.tif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 b="33886"/>
              <a:stretch>
                <a:fillRect/>
              </a:stretch>
            </p:blipFill>
            <p:spPr bwMode="auto">
              <a:xfrm>
                <a:off x="3658368" y="1995686"/>
                <a:ext cx="637118" cy="312435"/>
              </a:xfrm>
              <a:prstGeom prst="rect">
                <a:avLst/>
              </a:prstGeom>
              <a:noFill/>
            </p:spPr>
          </p:pic>
          <p:sp>
            <p:nvSpPr>
              <p:cNvPr id="117" name="Овал 116"/>
              <p:cNvSpPr/>
              <p:nvPr/>
            </p:nvSpPr>
            <p:spPr>
              <a:xfrm>
                <a:off x="3319050" y="2256048"/>
                <a:ext cx="175510" cy="78109"/>
              </a:xfrm>
              <a:prstGeom prst="ellipse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1400"/>
              </a:p>
            </p:txBody>
          </p:sp>
          <p:pic>
            <p:nvPicPr>
              <p:cNvPr id="118" name="Picture 5" descr="C:\Users\Оля\Desktop\раст.tif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 b="33886"/>
              <a:stretch>
                <a:fillRect/>
              </a:stretch>
            </p:blipFill>
            <p:spPr bwMode="auto">
              <a:xfrm>
                <a:off x="3131840" y="1995686"/>
                <a:ext cx="637118" cy="312435"/>
              </a:xfrm>
              <a:prstGeom prst="rect">
                <a:avLst/>
              </a:prstGeom>
              <a:noFill/>
            </p:spPr>
          </p:pic>
          <p:sp>
            <p:nvSpPr>
              <p:cNvPr id="119" name="Овал 118"/>
              <p:cNvSpPr/>
              <p:nvPr/>
            </p:nvSpPr>
            <p:spPr>
              <a:xfrm>
                <a:off x="3576464" y="2290764"/>
                <a:ext cx="175510" cy="78109"/>
              </a:xfrm>
              <a:prstGeom prst="ellipse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1400"/>
              </a:p>
            </p:txBody>
          </p:sp>
          <p:pic>
            <p:nvPicPr>
              <p:cNvPr id="120" name="Picture 5" descr="C:\Users\Оля\Desktop\раст.tif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 b="33886"/>
              <a:stretch>
                <a:fillRect/>
              </a:stretch>
            </p:blipFill>
            <p:spPr bwMode="auto">
              <a:xfrm>
                <a:off x="3389254" y="2030401"/>
                <a:ext cx="637118" cy="312435"/>
              </a:xfrm>
              <a:prstGeom prst="rect">
                <a:avLst/>
              </a:prstGeom>
              <a:noFill/>
            </p:spPr>
          </p:pic>
          <p:sp>
            <p:nvSpPr>
              <p:cNvPr id="121" name="Овал 120"/>
              <p:cNvSpPr/>
              <p:nvPr/>
            </p:nvSpPr>
            <p:spPr>
              <a:xfrm>
                <a:off x="4138094" y="2256048"/>
                <a:ext cx="175510" cy="78109"/>
              </a:xfrm>
              <a:prstGeom prst="ellipse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1400"/>
              </a:p>
            </p:txBody>
          </p:sp>
          <p:pic>
            <p:nvPicPr>
              <p:cNvPr id="122" name="Picture 5" descr="C:\Users\Оля\Desktop\раст.tif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 b="33886"/>
              <a:stretch>
                <a:fillRect/>
              </a:stretch>
            </p:blipFill>
            <p:spPr bwMode="auto">
              <a:xfrm>
                <a:off x="3950884" y="1995686"/>
                <a:ext cx="637118" cy="312435"/>
              </a:xfrm>
              <a:prstGeom prst="rect">
                <a:avLst/>
              </a:prstGeom>
              <a:noFill/>
            </p:spPr>
          </p:pic>
        </p:grpSp>
        <p:sp>
          <p:nvSpPr>
            <p:cNvPr id="104" name="Прямоугольник 103"/>
            <p:cNvSpPr/>
            <p:nvPr/>
          </p:nvSpPr>
          <p:spPr>
            <a:xfrm>
              <a:off x="4568209" y="2535746"/>
              <a:ext cx="576064" cy="360040"/>
            </a:xfrm>
            <a:prstGeom prst="rect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1400" dirty="0" smtClean="0">
                  <a:latin typeface="Gabriola" pitchFamily="82" charset="0"/>
                </a:rPr>
                <a:t>ЭБЛ</a:t>
              </a:r>
              <a:endParaRPr lang="ru-RU" sz="1400" dirty="0">
                <a:latin typeface="Gabriola" pitchFamily="82" charset="0"/>
              </a:endParaRPr>
            </a:p>
          </p:txBody>
        </p:sp>
        <p:sp>
          <p:nvSpPr>
            <p:cNvPr id="139" name="Стрелка вниз 138"/>
            <p:cNvSpPr/>
            <p:nvPr/>
          </p:nvSpPr>
          <p:spPr>
            <a:xfrm>
              <a:off x="4355976" y="3003798"/>
              <a:ext cx="720080" cy="432048"/>
            </a:xfrm>
            <a:prstGeom prst="downArrow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400"/>
            </a:p>
          </p:txBody>
        </p:sp>
        <p:sp>
          <p:nvSpPr>
            <p:cNvPr id="302" name="TextBox 301"/>
            <p:cNvSpPr txBox="1"/>
            <p:nvPr/>
          </p:nvSpPr>
          <p:spPr>
            <a:xfrm>
              <a:off x="4985099" y="2805776"/>
              <a:ext cx="720080" cy="4231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600" dirty="0" smtClean="0">
                  <a:latin typeface="Gabriola" pitchFamily="82" charset="0"/>
                </a:rPr>
                <a:t>4 часа</a:t>
              </a:r>
              <a:endParaRPr lang="ru-RU" sz="1600" dirty="0">
                <a:latin typeface="Gabriola" pitchFamily="82" charset="0"/>
              </a:endParaRPr>
            </a:p>
          </p:txBody>
        </p:sp>
      </p:grpSp>
      <p:grpSp>
        <p:nvGrpSpPr>
          <p:cNvPr id="310" name="Группа 309"/>
          <p:cNvGrpSpPr/>
          <p:nvPr/>
        </p:nvGrpSpPr>
        <p:grpSpPr>
          <a:xfrm>
            <a:off x="6444206" y="1563638"/>
            <a:ext cx="1341967" cy="1152128"/>
            <a:chOff x="6444208" y="1995686"/>
            <a:chExt cx="1553857" cy="1440160"/>
          </a:xfrm>
        </p:grpSpPr>
        <p:grpSp>
          <p:nvGrpSpPr>
            <p:cNvPr id="123" name="Группа 122"/>
            <p:cNvGrpSpPr/>
            <p:nvPr/>
          </p:nvGrpSpPr>
          <p:grpSpPr>
            <a:xfrm>
              <a:off x="6444208" y="1995686"/>
              <a:ext cx="1456162" cy="781087"/>
              <a:chOff x="3131840" y="1995686"/>
              <a:chExt cx="1456162" cy="781087"/>
            </a:xfrm>
          </p:grpSpPr>
          <p:pic>
            <p:nvPicPr>
              <p:cNvPr id="124" name="Picture 5" descr="C:\Users\Оля\Desktop\раст.tif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 l="27547" t="69787" r="21031"/>
              <a:stretch>
                <a:fillRect/>
              </a:stretch>
            </p:blipFill>
            <p:spPr bwMode="auto">
              <a:xfrm>
                <a:off x="3833877" y="2394908"/>
                <a:ext cx="327618" cy="142780"/>
              </a:xfrm>
              <a:prstGeom prst="rect">
                <a:avLst/>
              </a:prstGeom>
              <a:noFill/>
            </p:spPr>
          </p:pic>
          <p:pic>
            <p:nvPicPr>
              <p:cNvPr id="125" name="Picture 5" descr="C:\Users\Оля\Desktop\раст.tif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 l="29384" t="69787" r="21031"/>
              <a:stretch>
                <a:fillRect/>
              </a:stretch>
            </p:blipFill>
            <p:spPr bwMode="auto">
              <a:xfrm>
                <a:off x="3319050" y="2394908"/>
                <a:ext cx="315917" cy="142780"/>
              </a:xfrm>
              <a:prstGeom prst="rect">
                <a:avLst/>
              </a:prstGeom>
              <a:noFill/>
            </p:spPr>
          </p:pic>
          <p:pic>
            <p:nvPicPr>
              <p:cNvPr id="126" name="Picture 5" descr="C:\Users\Оля\Desktop\раст.tif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 l="29384" t="69787" r="21031"/>
              <a:stretch>
                <a:fillRect/>
              </a:stretch>
            </p:blipFill>
            <p:spPr bwMode="auto">
              <a:xfrm>
                <a:off x="3588165" y="2403587"/>
                <a:ext cx="315917" cy="142780"/>
              </a:xfrm>
              <a:prstGeom prst="rect">
                <a:avLst/>
              </a:prstGeom>
              <a:noFill/>
            </p:spPr>
          </p:pic>
          <p:pic>
            <p:nvPicPr>
              <p:cNvPr id="127" name="Picture 5" descr="C:\Users\Оля\Desktop\раст.tif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 l="29384" t="69787" r="54088"/>
              <a:stretch>
                <a:fillRect/>
              </a:stretch>
            </p:blipFill>
            <p:spPr bwMode="auto">
              <a:xfrm>
                <a:off x="4138094" y="2394908"/>
                <a:ext cx="105306" cy="142780"/>
              </a:xfrm>
              <a:prstGeom prst="rect">
                <a:avLst/>
              </a:prstGeom>
              <a:noFill/>
            </p:spPr>
          </p:pic>
          <p:sp>
            <p:nvSpPr>
              <p:cNvPr id="128" name="Куб 2"/>
              <p:cNvSpPr/>
              <p:nvPr/>
            </p:nvSpPr>
            <p:spPr>
              <a:xfrm>
                <a:off x="3143541" y="2247370"/>
                <a:ext cx="1298770" cy="529403"/>
              </a:xfrm>
              <a:prstGeom prst="cub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1400"/>
              </a:p>
            </p:txBody>
          </p:sp>
          <p:sp>
            <p:nvSpPr>
              <p:cNvPr id="129" name="Овал 128"/>
              <p:cNvSpPr/>
              <p:nvPr/>
            </p:nvSpPr>
            <p:spPr>
              <a:xfrm>
                <a:off x="3845578" y="2256048"/>
                <a:ext cx="175510" cy="78109"/>
              </a:xfrm>
              <a:prstGeom prst="ellipse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1400"/>
              </a:p>
            </p:txBody>
          </p:sp>
          <p:pic>
            <p:nvPicPr>
              <p:cNvPr id="130" name="Picture 5" descr="C:\Users\Оля\Desktop\раст.tif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 b="33886"/>
              <a:stretch>
                <a:fillRect/>
              </a:stretch>
            </p:blipFill>
            <p:spPr bwMode="auto">
              <a:xfrm>
                <a:off x="3658368" y="1995686"/>
                <a:ext cx="637118" cy="312435"/>
              </a:xfrm>
              <a:prstGeom prst="rect">
                <a:avLst/>
              </a:prstGeom>
              <a:noFill/>
            </p:spPr>
          </p:pic>
          <p:sp>
            <p:nvSpPr>
              <p:cNvPr id="131" name="Овал 130"/>
              <p:cNvSpPr/>
              <p:nvPr/>
            </p:nvSpPr>
            <p:spPr>
              <a:xfrm>
                <a:off x="3319050" y="2256048"/>
                <a:ext cx="175510" cy="78109"/>
              </a:xfrm>
              <a:prstGeom prst="ellipse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1400"/>
              </a:p>
            </p:txBody>
          </p:sp>
          <p:pic>
            <p:nvPicPr>
              <p:cNvPr id="132" name="Picture 5" descr="C:\Users\Оля\Desktop\раст.tif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 b="33886"/>
              <a:stretch>
                <a:fillRect/>
              </a:stretch>
            </p:blipFill>
            <p:spPr bwMode="auto">
              <a:xfrm>
                <a:off x="3131840" y="1995686"/>
                <a:ext cx="637118" cy="312435"/>
              </a:xfrm>
              <a:prstGeom prst="rect">
                <a:avLst/>
              </a:prstGeom>
              <a:noFill/>
            </p:spPr>
          </p:pic>
          <p:sp>
            <p:nvSpPr>
              <p:cNvPr id="133" name="Овал 132"/>
              <p:cNvSpPr/>
              <p:nvPr/>
            </p:nvSpPr>
            <p:spPr>
              <a:xfrm>
                <a:off x="3576464" y="2290764"/>
                <a:ext cx="175510" cy="78109"/>
              </a:xfrm>
              <a:prstGeom prst="ellipse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1400"/>
              </a:p>
            </p:txBody>
          </p:sp>
          <p:pic>
            <p:nvPicPr>
              <p:cNvPr id="134" name="Picture 5" descr="C:\Users\Оля\Desktop\раст.tif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 b="33886"/>
              <a:stretch>
                <a:fillRect/>
              </a:stretch>
            </p:blipFill>
            <p:spPr bwMode="auto">
              <a:xfrm>
                <a:off x="3389254" y="2030401"/>
                <a:ext cx="637118" cy="312435"/>
              </a:xfrm>
              <a:prstGeom prst="rect">
                <a:avLst/>
              </a:prstGeom>
              <a:noFill/>
            </p:spPr>
          </p:pic>
          <p:sp>
            <p:nvSpPr>
              <p:cNvPr id="135" name="Овал 134"/>
              <p:cNvSpPr/>
              <p:nvPr/>
            </p:nvSpPr>
            <p:spPr>
              <a:xfrm>
                <a:off x="4138094" y="2256048"/>
                <a:ext cx="175510" cy="78109"/>
              </a:xfrm>
              <a:prstGeom prst="ellipse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1400"/>
              </a:p>
            </p:txBody>
          </p:sp>
          <p:pic>
            <p:nvPicPr>
              <p:cNvPr id="136" name="Picture 5" descr="C:\Users\Оля\Desktop\раст.tif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 b="33886"/>
              <a:stretch>
                <a:fillRect/>
              </a:stretch>
            </p:blipFill>
            <p:spPr bwMode="auto">
              <a:xfrm>
                <a:off x="3950884" y="1995686"/>
                <a:ext cx="637118" cy="312435"/>
              </a:xfrm>
              <a:prstGeom prst="rect">
                <a:avLst/>
              </a:prstGeom>
              <a:noFill/>
            </p:spPr>
          </p:pic>
        </p:grpSp>
        <p:sp>
          <p:nvSpPr>
            <p:cNvPr id="105" name="Прямоугольник 104"/>
            <p:cNvSpPr/>
            <p:nvPr/>
          </p:nvSpPr>
          <p:spPr>
            <a:xfrm>
              <a:off x="6861099" y="2535746"/>
              <a:ext cx="576064" cy="360040"/>
            </a:xfrm>
            <a:prstGeom prst="rect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1400" dirty="0" smtClean="0">
                  <a:latin typeface="Gabriola" pitchFamily="82" charset="0"/>
                </a:rPr>
                <a:t>ГБЛ</a:t>
              </a:r>
              <a:endParaRPr lang="ru-RU" sz="1400" dirty="0">
                <a:latin typeface="Gabriola" pitchFamily="82" charset="0"/>
              </a:endParaRPr>
            </a:p>
          </p:txBody>
        </p:sp>
        <p:sp>
          <p:nvSpPr>
            <p:cNvPr id="140" name="Стрелка вниз 139"/>
            <p:cNvSpPr/>
            <p:nvPr/>
          </p:nvSpPr>
          <p:spPr>
            <a:xfrm>
              <a:off x="6660232" y="3003798"/>
              <a:ext cx="720080" cy="432048"/>
            </a:xfrm>
            <a:prstGeom prst="downArrow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400"/>
            </a:p>
          </p:txBody>
        </p:sp>
        <p:sp>
          <p:nvSpPr>
            <p:cNvPr id="303" name="TextBox 302"/>
            <p:cNvSpPr txBox="1"/>
            <p:nvPr/>
          </p:nvSpPr>
          <p:spPr>
            <a:xfrm>
              <a:off x="7277985" y="2805776"/>
              <a:ext cx="720080" cy="4231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600" dirty="0" smtClean="0">
                  <a:latin typeface="Gabriola" pitchFamily="82" charset="0"/>
                </a:rPr>
                <a:t>4 часа</a:t>
              </a:r>
              <a:endParaRPr lang="ru-RU" sz="1600" dirty="0">
                <a:latin typeface="Gabriola" pitchFamily="82" charset="0"/>
              </a:endParaRPr>
            </a:p>
          </p:txBody>
        </p:sp>
      </p:grpSp>
      <p:sp>
        <p:nvSpPr>
          <p:cNvPr id="304" name="Стрелка вниз 303"/>
          <p:cNvSpPr/>
          <p:nvPr/>
        </p:nvSpPr>
        <p:spPr>
          <a:xfrm>
            <a:off x="1043608" y="4515966"/>
            <a:ext cx="720080" cy="432048"/>
          </a:xfrm>
          <a:prstGeom prst="downArrow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/>
          </a:p>
        </p:txBody>
      </p:sp>
      <p:sp>
        <p:nvSpPr>
          <p:cNvPr id="305" name="Стрелка вниз 304"/>
          <p:cNvSpPr/>
          <p:nvPr/>
        </p:nvSpPr>
        <p:spPr>
          <a:xfrm>
            <a:off x="3851920" y="4587974"/>
            <a:ext cx="720080" cy="432048"/>
          </a:xfrm>
          <a:prstGeom prst="downArrow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/>
          </a:p>
        </p:txBody>
      </p:sp>
      <p:sp>
        <p:nvSpPr>
          <p:cNvPr id="306" name="Стрелка вниз 305"/>
          <p:cNvSpPr/>
          <p:nvPr/>
        </p:nvSpPr>
        <p:spPr>
          <a:xfrm>
            <a:off x="6588224" y="4515966"/>
            <a:ext cx="720080" cy="432048"/>
          </a:xfrm>
          <a:prstGeom prst="downArrow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/>
          </a:p>
        </p:txBody>
      </p:sp>
      <p:grpSp>
        <p:nvGrpSpPr>
          <p:cNvPr id="308" name="Группа 307"/>
          <p:cNvGrpSpPr/>
          <p:nvPr/>
        </p:nvGrpSpPr>
        <p:grpSpPr>
          <a:xfrm>
            <a:off x="1043608" y="1563638"/>
            <a:ext cx="1413975" cy="1152128"/>
            <a:chOff x="1619672" y="1995686"/>
            <a:chExt cx="1637234" cy="1440160"/>
          </a:xfrm>
        </p:grpSpPr>
        <p:grpSp>
          <p:nvGrpSpPr>
            <p:cNvPr id="108" name="Группа 107"/>
            <p:cNvGrpSpPr/>
            <p:nvPr/>
          </p:nvGrpSpPr>
          <p:grpSpPr>
            <a:xfrm>
              <a:off x="1619672" y="1995686"/>
              <a:ext cx="1456162" cy="781087"/>
              <a:chOff x="3131840" y="1995686"/>
              <a:chExt cx="1456162" cy="781087"/>
            </a:xfrm>
          </p:grpSpPr>
          <p:pic>
            <p:nvPicPr>
              <p:cNvPr id="58" name="Picture 5" descr="C:\Users\Оля\Desktop\раст.tif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 l="27547" t="69787" r="21031"/>
              <a:stretch>
                <a:fillRect/>
              </a:stretch>
            </p:blipFill>
            <p:spPr bwMode="auto">
              <a:xfrm>
                <a:off x="3833877" y="2394908"/>
                <a:ext cx="327618" cy="142780"/>
              </a:xfrm>
              <a:prstGeom prst="rect">
                <a:avLst/>
              </a:prstGeom>
              <a:noFill/>
            </p:spPr>
          </p:pic>
          <p:pic>
            <p:nvPicPr>
              <p:cNvPr id="55" name="Picture 5" descr="C:\Users\Оля\Desktop\раст.tif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 l="29384" t="69787" r="21031"/>
              <a:stretch>
                <a:fillRect/>
              </a:stretch>
            </p:blipFill>
            <p:spPr bwMode="auto">
              <a:xfrm>
                <a:off x="3319050" y="2394908"/>
                <a:ext cx="315917" cy="142780"/>
              </a:xfrm>
              <a:prstGeom prst="rect">
                <a:avLst/>
              </a:prstGeom>
              <a:noFill/>
            </p:spPr>
          </p:pic>
          <p:pic>
            <p:nvPicPr>
              <p:cNvPr id="52" name="Picture 5" descr="C:\Users\Оля\Desktop\раст.tif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 l="29384" t="69787" r="21031"/>
              <a:stretch>
                <a:fillRect/>
              </a:stretch>
            </p:blipFill>
            <p:spPr bwMode="auto">
              <a:xfrm>
                <a:off x="3588165" y="2403587"/>
                <a:ext cx="315917" cy="142780"/>
              </a:xfrm>
              <a:prstGeom prst="rect">
                <a:avLst/>
              </a:prstGeom>
              <a:noFill/>
            </p:spPr>
          </p:pic>
          <p:pic>
            <p:nvPicPr>
              <p:cNvPr id="49" name="Picture 5" descr="C:\Users\Оля\Desktop\раст.tif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 l="29384" t="69787" r="54088"/>
              <a:stretch>
                <a:fillRect/>
              </a:stretch>
            </p:blipFill>
            <p:spPr bwMode="auto">
              <a:xfrm>
                <a:off x="4138094" y="2394908"/>
                <a:ext cx="105306" cy="142780"/>
              </a:xfrm>
              <a:prstGeom prst="rect">
                <a:avLst/>
              </a:prstGeom>
              <a:noFill/>
            </p:spPr>
          </p:pic>
          <p:sp>
            <p:nvSpPr>
              <p:cNvPr id="59" name="Куб 2"/>
              <p:cNvSpPr/>
              <p:nvPr/>
            </p:nvSpPr>
            <p:spPr>
              <a:xfrm>
                <a:off x="3143541" y="2247370"/>
                <a:ext cx="1298770" cy="529403"/>
              </a:xfrm>
              <a:prstGeom prst="cub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1400"/>
              </a:p>
            </p:txBody>
          </p:sp>
          <p:sp>
            <p:nvSpPr>
              <p:cNvPr id="56" name="Овал 55"/>
              <p:cNvSpPr/>
              <p:nvPr/>
            </p:nvSpPr>
            <p:spPr>
              <a:xfrm>
                <a:off x="3845578" y="2256048"/>
                <a:ext cx="175510" cy="78109"/>
              </a:xfrm>
              <a:prstGeom prst="ellipse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1400"/>
              </a:p>
            </p:txBody>
          </p:sp>
          <p:pic>
            <p:nvPicPr>
              <p:cNvPr id="57" name="Picture 5" descr="C:\Users\Оля\Desktop\раст.tif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 b="33886"/>
              <a:stretch>
                <a:fillRect/>
              </a:stretch>
            </p:blipFill>
            <p:spPr bwMode="auto">
              <a:xfrm>
                <a:off x="3658368" y="1995686"/>
                <a:ext cx="637118" cy="312435"/>
              </a:xfrm>
              <a:prstGeom prst="rect">
                <a:avLst/>
              </a:prstGeom>
              <a:noFill/>
            </p:spPr>
          </p:pic>
          <p:sp>
            <p:nvSpPr>
              <p:cNvPr id="53" name="Овал 52"/>
              <p:cNvSpPr/>
              <p:nvPr/>
            </p:nvSpPr>
            <p:spPr>
              <a:xfrm>
                <a:off x="3319050" y="2256048"/>
                <a:ext cx="175510" cy="78109"/>
              </a:xfrm>
              <a:prstGeom prst="ellipse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1400"/>
              </a:p>
            </p:txBody>
          </p:sp>
          <p:pic>
            <p:nvPicPr>
              <p:cNvPr id="54" name="Picture 5" descr="C:\Users\Оля\Desktop\раст.tif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 b="33886"/>
              <a:stretch>
                <a:fillRect/>
              </a:stretch>
            </p:blipFill>
            <p:spPr bwMode="auto">
              <a:xfrm>
                <a:off x="3131840" y="1995686"/>
                <a:ext cx="637118" cy="312435"/>
              </a:xfrm>
              <a:prstGeom prst="rect">
                <a:avLst/>
              </a:prstGeom>
              <a:noFill/>
            </p:spPr>
          </p:pic>
          <p:sp>
            <p:nvSpPr>
              <p:cNvPr id="50" name="Овал 49"/>
              <p:cNvSpPr/>
              <p:nvPr/>
            </p:nvSpPr>
            <p:spPr>
              <a:xfrm>
                <a:off x="3576464" y="2290764"/>
                <a:ext cx="175510" cy="78109"/>
              </a:xfrm>
              <a:prstGeom prst="ellipse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1400"/>
              </a:p>
            </p:txBody>
          </p:sp>
          <p:pic>
            <p:nvPicPr>
              <p:cNvPr id="51" name="Picture 5" descr="C:\Users\Оля\Desktop\раст.tif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 b="33886"/>
              <a:stretch>
                <a:fillRect/>
              </a:stretch>
            </p:blipFill>
            <p:spPr bwMode="auto">
              <a:xfrm>
                <a:off x="3389254" y="2030401"/>
                <a:ext cx="637118" cy="312435"/>
              </a:xfrm>
              <a:prstGeom prst="rect">
                <a:avLst/>
              </a:prstGeom>
              <a:noFill/>
            </p:spPr>
          </p:pic>
          <p:sp>
            <p:nvSpPr>
              <p:cNvPr id="47" name="Овал 46"/>
              <p:cNvSpPr/>
              <p:nvPr/>
            </p:nvSpPr>
            <p:spPr>
              <a:xfrm>
                <a:off x="4138094" y="2256048"/>
                <a:ext cx="175510" cy="78109"/>
              </a:xfrm>
              <a:prstGeom prst="ellipse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1400"/>
              </a:p>
            </p:txBody>
          </p:sp>
          <p:pic>
            <p:nvPicPr>
              <p:cNvPr id="48" name="Picture 5" descr="C:\Users\Оля\Desktop\раст.tif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 b="33886"/>
              <a:stretch>
                <a:fillRect/>
              </a:stretch>
            </p:blipFill>
            <p:spPr bwMode="auto">
              <a:xfrm>
                <a:off x="3950884" y="1995686"/>
                <a:ext cx="637118" cy="312435"/>
              </a:xfrm>
              <a:prstGeom prst="rect">
                <a:avLst/>
              </a:prstGeom>
              <a:noFill/>
            </p:spPr>
          </p:pic>
        </p:grpSp>
        <p:sp>
          <p:nvSpPr>
            <p:cNvPr id="106" name="Стрелка вниз 105"/>
            <p:cNvSpPr/>
            <p:nvPr/>
          </p:nvSpPr>
          <p:spPr>
            <a:xfrm>
              <a:off x="1835696" y="3003798"/>
              <a:ext cx="720080" cy="432048"/>
            </a:xfrm>
            <a:prstGeom prst="downArrow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400"/>
            </a:p>
          </p:txBody>
        </p:sp>
        <p:sp>
          <p:nvSpPr>
            <p:cNvPr id="301" name="TextBox 300"/>
            <p:cNvSpPr txBox="1"/>
            <p:nvPr/>
          </p:nvSpPr>
          <p:spPr>
            <a:xfrm>
              <a:off x="2536826" y="2805776"/>
              <a:ext cx="720080" cy="4231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600" dirty="0" smtClean="0">
                  <a:latin typeface="Gabriola" pitchFamily="82" charset="0"/>
                </a:rPr>
                <a:t>4 часа</a:t>
              </a:r>
              <a:endParaRPr lang="ru-RU" sz="1600" dirty="0">
                <a:latin typeface="Gabriola" pitchFamily="82" charset="0"/>
              </a:endParaRPr>
            </a:p>
          </p:txBody>
        </p:sp>
        <p:sp>
          <p:nvSpPr>
            <p:cNvPr id="103" name="Прямоугольник 102"/>
            <p:cNvSpPr/>
            <p:nvPr/>
          </p:nvSpPr>
          <p:spPr>
            <a:xfrm>
              <a:off x="1953183" y="2535746"/>
              <a:ext cx="750399" cy="378043"/>
            </a:xfrm>
            <a:prstGeom prst="rect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1400" dirty="0" smtClean="0">
                  <a:latin typeface="Gabriola" pitchFamily="82" charset="0"/>
                </a:rPr>
                <a:t>½ МС</a:t>
              </a:r>
              <a:endParaRPr lang="ru-RU" sz="1400" dirty="0">
                <a:latin typeface="Gabriola" pitchFamily="82" charset="0"/>
              </a:endParaRPr>
            </a:p>
          </p:txBody>
        </p:sp>
      </p:grpSp>
      <p:grpSp>
        <p:nvGrpSpPr>
          <p:cNvPr id="311" name="Группа 310"/>
          <p:cNvGrpSpPr/>
          <p:nvPr/>
        </p:nvGrpSpPr>
        <p:grpSpPr>
          <a:xfrm>
            <a:off x="3635896" y="2643758"/>
            <a:ext cx="1316077" cy="1088504"/>
            <a:chOff x="4067944" y="1995686"/>
            <a:chExt cx="1456162" cy="1440160"/>
          </a:xfrm>
        </p:grpSpPr>
        <p:grpSp>
          <p:nvGrpSpPr>
            <p:cNvPr id="312" name="Группа 108"/>
            <p:cNvGrpSpPr/>
            <p:nvPr/>
          </p:nvGrpSpPr>
          <p:grpSpPr>
            <a:xfrm>
              <a:off x="4067944" y="1995686"/>
              <a:ext cx="1456162" cy="781087"/>
              <a:chOff x="3131840" y="1995686"/>
              <a:chExt cx="1456162" cy="781087"/>
            </a:xfrm>
          </p:grpSpPr>
          <p:pic>
            <p:nvPicPr>
              <p:cNvPr id="316" name="Picture 5" descr="C:\Users\Оля\Desktop\раст.tif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 l="27547" t="69787" r="21031"/>
              <a:stretch>
                <a:fillRect/>
              </a:stretch>
            </p:blipFill>
            <p:spPr bwMode="auto">
              <a:xfrm>
                <a:off x="3833877" y="2394908"/>
                <a:ext cx="327618" cy="142780"/>
              </a:xfrm>
              <a:prstGeom prst="rect">
                <a:avLst/>
              </a:prstGeom>
              <a:noFill/>
            </p:spPr>
          </p:pic>
          <p:pic>
            <p:nvPicPr>
              <p:cNvPr id="317" name="Picture 5" descr="C:\Users\Оля\Desktop\раст.tif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 l="29384" t="69787" r="21031"/>
              <a:stretch>
                <a:fillRect/>
              </a:stretch>
            </p:blipFill>
            <p:spPr bwMode="auto">
              <a:xfrm>
                <a:off x="3319050" y="2394908"/>
                <a:ext cx="315917" cy="142780"/>
              </a:xfrm>
              <a:prstGeom prst="rect">
                <a:avLst/>
              </a:prstGeom>
              <a:noFill/>
            </p:spPr>
          </p:pic>
          <p:pic>
            <p:nvPicPr>
              <p:cNvPr id="318" name="Picture 5" descr="C:\Users\Оля\Desktop\раст.tif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 l="29384" t="69787" r="21031"/>
              <a:stretch>
                <a:fillRect/>
              </a:stretch>
            </p:blipFill>
            <p:spPr bwMode="auto">
              <a:xfrm>
                <a:off x="3588165" y="2403587"/>
                <a:ext cx="315917" cy="142780"/>
              </a:xfrm>
              <a:prstGeom prst="rect">
                <a:avLst/>
              </a:prstGeom>
              <a:noFill/>
            </p:spPr>
          </p:pic>
          <p:pic>
            <p:nvPicPr>
              <p:cNvPr id="319" name="Picture 5" descr="C:\Users\Оля\Desktop\раст.tif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 l="29384" t="69787" r="54088"/>
              <a:stretch>
                <a:fillRect/>
              </a:stretch>
            </p:blipFill>
            <p:spPr bwMode="auto">
              <a:xfrm>
                <a:off x="4138094" y="2394908"/>
                <a:ext cx="105306" cy="142780"/>
              </a:xfrm>
              <a:prstGeom prst="rect">
                <a:avLst/>
              </a:prstGeom>
              <a:noFill/>
            </p:spPr>
          </p:pic>
          <p:sp>
            <p:nvSpPr>
              <p:cNvPr id="320" name="Куб 2"/>
              <p:cNvSpPr/>
              <p:nvPr/>
            </p:nvSpPr>
            <p:spPr>
              <a:xfrm>
                <a:off x="3143541" y="2247370"/>
                <a:ext cx="1298770" cy="529403"/>
              </a:xfrm>
              <a:prstGeom prst="cub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1400"/>
              </a:p>
            </p:txBody>
          </p:sp>
          <p:sp>
            <p:nvSpPr>
              <p:cNvPr id="321" name="Овал 320"/>
              <p:cNvSpPr/>
              <p:nvPr/>
            </p:nvSpPr>
            <p:spPr>
              <a:xfrm>
                <a:off x="3845578" y="2256048"/>
                <a:ext cx="175510" cy="78109"/>
              </a:xfrm>
              <a:prstGeom prst="ellipse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1400"/>
              </a:p>
            </p:txBody>
          </p:sp>
          <p:pic>
            <p:nvPicPr>
              <p:cNvPr id="322" name="Picture 5" descr="C:\Users\Оля\Desktop\раст.tif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 b="33886"/>
              <a:stretch>
                <a:fillRect/>
              </a:stretch>
            </p:blipFill>
            <p:spPr bwMode="auto">
              <a:xfrm>
                <a:off x="3658368" y="1995686"/>
                <a:ext cx="637118" cy="312435"/>
              </a:xfrm>
              <a:prstGeom prst="rect">
                <a:avLst/>
              </a:prstGeom>
              <a:noFill/>
            </p:spPr>
          </p:pic>
          <p:sp>
            <p:nvSpPr>
              <p:cNvPr id="323" name="Овал 322"/>
              <p:cNvSpPr/>
              <p:nvPr/>
            </p:nvSpPr>
            <p:spPr>
              <a:xfrm>
                <a:off x="3319050" y="2256048"/>
                <a:ext cx="175510" cy="78109"/>
              </a:xfrm>
              <a:prstGeom prst="ellipse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1400"/>
              </a:p>
            </p:txBody>
          </p:sp>
          <p:pic>
            <p:nvPicPr>
              <p:cNvPr id="324" name="Picture 5" descr="C:\Users\Оля\Desktop\раст.tif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 b="33886"/>
              <a:stretch>
                <a:fillRect/>
              </a:stretch>
            </p:blipFill>
            <p:spPr bwMode="auto">
              <a:xfrm>
                <a:off x="3131840" y="1995686"/>
                <a:ext cx="637118" cy="312435"/>
              </a:xfrm>
              <a:prstGeom prst="rect">
                <a:avLst/>
              </a:prstGeom>
              <a:noFill/>
            </p:spPr>
          </p:pic>
          <p:sp>
            <p:nvSpPr>
              <p:cNvPr id="325" name="Овал 324"/>
              <p:cNvSpPr/>
              <p:nvPr/>
            </p:nvSpPr>
            <p:spPr>
              <a:xfrm>
                <a:off x="3576464" y="2290764"/>
                <a:ext cx="175510" cy="78109"/>
              </a:xfrm>
              <a:prstGeom prst="ellipse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1400"/>
              </a:p>
            </p:txBody>
          </p:sp>
          <p:pic>
            <p:nvPicPr>
              <p:cNvPr id="326" name="Picture 5" descr="C:\Users\Оля\Desktop\раст.tif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 b="33886"/>
              <a:stretch>
                <a:fillRect/>
              </a:stretch>
            </p:blipFill>
            <p:spPr bwMode="auto">
              <a:xfrm>
                <a:off x="3389254" y="2030401"/>
                <a:ext cx="637118" cy="312435"/>
              </a:xfrm>
              <a:prstGeom prst="rect">
                <a:avLst/>
              </a:prstGeom>
              <a:noFill/>
            </p:spPr>
          </p:pic>
          <p:sp>
            <p:nvSpPr>
              <p:cNvPr id="327" name="Овал 326"/>
              <p:cNvSpPr/>
              <p:nvPr/>
            </p:nvSpPr>
            <p:spPr>
              <a:xfrm>
                <a:off x="4138094" y="2256048"/>
                <a:ext cx="175510" cy="78109"/>
              </a:xfrm>
              <a:prstGeom prst="ellipse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1400"/>
              </a:p>
            </p:txBody>
          </p:sp>
          <p:pic>
            <p:nvPicPr>
              <p:cNvPr id="328" name="Picture 5" descr="C:\Users\Оля\Desktop\раст.tif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 b="33886"/>
              <a:stretch>
                <a:fillRect/>
              </a:stretch>
            </p:blipFill>
            <p:spPr bwMode="auto">
              <a:xfrm>
                <a:off x="3950884" y="1995686"/>
                <a:ext cx="637118" cy="312435"/>
              </a:xfrm>
              <a:prstGeom prst="rect">
                <a:avLst/>
              </a:prstGeom>
              <a:noFill/>
            </p:spPr>
          </p:pic>
        </p:grpSp>
        <p:sp>
          <p:nvSpPr>
            <p:cNvPr id="313" name="Прямоугольник 312"/>
            <p:cNvSpPr/>
            <p:nvPr/>
          </p:nvSpPr>
          <p:spPr>
            <a:xfrm>
              <a:off x="4466307" y="2567313"/>
              <a:ext cx="675704" cy="330122"/>
            </a:xfrm>
            <a:prstGeom prst="rect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1400" dirty="0" smtClean="0">
                  <a:latin typeface="Gabriola" pitchFamily="82" charset="0"/>
                </a:rPr>
                <a:t>½ МС</a:t>
              </a:r>
              <a:endParaRPr lang="ru-RU" sz="1400" dirty="0">
                <a:latin typeface="Gabriola" pitchFamily="82" charset="0"/>
              </a:endParaRPr>
            </a:p>
          </p:txBody>
        </p:sp>
        <p:sp>
          <p:nvSpPr>
            <p:cNvPr id="314" name="Стрелка вниз 313"/>
            <p:cNvSpPr/>
            <p:nvPr/>
          </p:nvSpPr>
          <p:spPr>
            <a:xfrm>
              <a:off x="4355976" y="3003798"/>
              <a:ext cx="720080" cy="432048"/>
            </a:xfrm>
            <a:prstGeom prst="downArrow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400"/>
            </a:p>
          </p:txBody>
        </p:sp>
      </p:grpSp>
      <p:grpSp>
        <p:nvGrpSpPr>
          <p:cNvPr id="329" name="Группа 328"/>
          <p:cNvGrpSpPr/>
          <p:nvPr/>
        </p:nvGrpSpPr>
        <p:grpSpPr>
          <a:xfrm>
            <a:off x="6444207" y="2643758"/>
            <a:ext cx="1316077" cy="1088504"/>
            <a:chOff x="6444208" y="1995686"/>
            <a:chExt cx="1456162" cy="1440160"/>
          </a:xfrm>
        </p:grpSpPr>
        <p:grpSp>
          <p:nvGrpSpPr>
            <p:cNvPr id="330" name="Группа 122"/>
            <p:cNvGrpSpPr/>
            <p:nvPr/>
          </p:nvGrpSpPr>
          <p:grpSpPr>
            <a:xfrm>
              <a:off x="6444208" y="1995686"/>
              <a:ext cx="1456162" cy="781087"/>
              <a:chOff x="3131840" y="1995686"/>
              <a:chExt cx="1456162" cy="781087"/>
            </a:xfrm>
          </p:grpSpPr>
          <p:pic>
            <p:nvPicPr>
              <p:cNvPr id="334" name="Picture 5" descr="C:\Users\Оля\Desktop\раст.tif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 l="27547" t="69787" r="21031"/>
              <a:stretch>
                <a:fillRect/>
              </a:stretch>
            </p:blipFill>
            <p:spPr bwMode="auto">
              <a:xfrm>
                <a:off x="3833877" y="2394908"/>
                <a:ext cx="327618" cy="142780"/>
              </a:xfrm>
              <a:prstGeom prst="rect">
                <a:avLst/>
              </a:prstGeom>
              <a:noFill/>
            </p:spPr>
          </p:pic>
          <p:pic>
            <p:nvPicPr>
              <p:cNvPr id="335" name="Picture 5" descr="C:\Users\Оля\Desktop\раст.tif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 l="29384" t="69787" r="21031"/>
              <a:stretch>
                <a:fillRect/>
              </a:stretch>
            </p:blipFill>
            <p:spPr bwMode="auto">
              <a:xfrm>
                <a:off x="3319050" y="2394908"/>
                <a:ext cx="315917" cy="142780"/>
              </a:xfrm>
              <a:prstGeom prst="rect">
                <a:avLst/>
              </a:prstGeom>
              <a:noFill/>
            </p:spPr>
          </p:pic>
          <p:pic>
            <p:nvPicPr>
              <p:cNvPr id="336" name="Picture 5" descr="C:\Users\Оля\Desktop\раст.tif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 l="29384" t="69787" r="21031"/>
              <a:stretch>
                <a:fillRect/>
              </a:stretch>
            </p:blipFill>
            <p:spPr bwMode="auto">
              <a:xfrm>
                <a:off x="3588165" y="2403587"/>
                <a:ext cx="315917" cy="142780"/>
              </a:xfrm>
              <a:prstGeom prst="rect">
                <a:avLst/>
              </a:prstGeom>
              <a:noFill/>
            </p:spPr>
          </p:pic>
          <p:pic>
            <p:nvPicPr>
              <p:cNvPr id="337" name="Picture 5" descr="C:\Users\Оля\Desktop\раст.tif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 l="29384" t="69787" r="54088"/>
              <a:stretch>
                <a:fillRect/>
              </a:stretch>
            </p:blipFill>
            <p:spPr bwMode="auto">
              <a:xfrm>
                <a:off x="4138094" y="2394908"/>
                <a:ext cx="105306" cy="142780"/>
              </a:xfrm>
              <a:prstGeom prst="rect">
                <a:avLst/>
              </a:prstGeom>
              <a:noFill/>
            </p:spPr>
          </p:pic>
          <p:sp>
            <p:nvSpPr>
              <p:cNvPr id="338" name="Куб 2"/>
              <p:cNvSpPr/>
              <p:nvPr/>
            </p:nvSpPr>
            <p:spPr>
              <a:xfrm>
                <a:off x="3143541" y="2247370"/>
                <a:ext cx="1298770" cy="529403"/>
              </a:xfrm>
              <a:prstGeom prst="cub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1400"/>
              </a:p>
            </p:txBody>
          </p:sp>
          <p:sp>
            <p:nvSpPr>
              <p:cNvPr id="339" name="Овал 338"/>
              <p:cNvSpPr/>
              <p:nvPr/>
            </p:nvSpPr>
            <p:spPr>
              <a:xfrm>
                <a:off x="3845578" y="2256048"/>
                <a:ext cx="175510" cy="78109"/>
              </a:xfrm>
              <a:prstGeom prst="ellipse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1400"/>
              </a:p>
            </p:txBody>
          </p:sp>
          <p:pic>
            <p:nvPicPr>
              <p:cNvPr id="340" name="Picture 5" descr="C:\Users\Оля\Desktop\раст.tif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 b="33886"/>
              <a:stretch>
                <a:fillRect/>
              </a:stretch>
            </p:blipFill>
            <p:spPr bwMode="auto">
              <a:xfrm>
                <a:off x="3658368" y="1995686"/>
                <a:ext cx="637118" cy="312435"/>
              </a:xfrm>
              <a:prstGeom prst="rect">
                <a:avLst/>
              </a:prstGeom>
              <a:noFill/>
            </p:spPr>
          </p:pic>
          <p:sp>
            <p:nvSpPr>
              <p:cNvPr id="341" name="Овал 340"/>
              <p:cNvSpPr/>
              <p:nvPr/>
            </p:nvSpPr>
            <p:spPr>
              <a:xfrm>
                <a:off x="3319050" y="2256048"/>
                <a:ext cx="175510" cy="78109"/>
              </a:xfrm>
              <a:prstGeom prst="ellipse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1400"/>
              </a:p>
            </p:txBody>
          </p:sp>
          <p:pic>
            <p:nvPicPr>
              <p:cNvPr id="342" name="Picture 5" descr="C:\Users\Оля\Desktop\раст.tif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 b="33886"/>
              <a:stretch>
                <a:fillRect/>
              </a:stretch>
            </p:blipFill>
            <p:spPr bwMode="auto">
              <a:xfrm>
                <a:off x="3131840" y="1995686"/>
                <a:ext cx="637118" cy="312435"/>
              </a:xfrm>
              <a:prstGeom prst="rect">
                <a:avLst/>
              </a:prstGeom>
              <a:noFill/>
            </p:spPr>
          </p:pic>
          <p:sp>
            <p:nvSpPr>
              <p:cNvPr id="343" name="Овал 342"/>
              <p:cNvSpPr/>
              <p:nvPr/>
            </p:nvSpPr>
            <p:spPr>
              <a:xfrm>
                <a:off x="3576464" y="2290764"/>
                <a:ext cx="175510" cy="78109"/>
              </a:xfrm>
              <a:prstGeom prst="ellipse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1400"/>
              </a:p>
            </p:txBody>
          </p:sp>
          <p:pic>
            <p:nvPicPr>
              <p:cNvPr id="344" name="Picture 5" descr="C:\Users\Оля\Desktop\раст.tif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 b="33886"/>
              <a:stretch>
                <a:fillRect/>
              </a:stretch>
            </p:blipFill>
            <p:spPr bwMode="auto">
              <a:xfrm>
                <a:off x="3389254" y="2030401"/>
                <a:ext cx="637118" cy="312435"/>
              </a:xfrm>
              <a:prstGeom prst="rect">
                <a:avLst/>
              </a:prstGeom>
              <a:noFill/>
            </p:spPr>
          </p:pic>
          <p:sp>
            <p:nvSpPr>
              <p:cNvPr id="345" name="Овал 344"/>
              <p:cNvSpPr/>
              <p:nvPr/>
            </p:nvSpPr>
            <p:spPr>
              <a:xfrm>
                <a:off x="4138094" y="2256048"/>
                <a:ext cx="175510" cy="78109"/>
              </a:xfrm>
              <a:prstGeom prst="ellipse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1400"/>
              </a:p>
            </p:txBody>
          </p:sp>
          <p:pic>
            <p:nvPicPr>
              <p:cNvPr id="346" name="Picture 5" descr="C:\Users\Оля\Desktop\раст.tif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 b="33886"/>
              <a:stretch>
                <a:fillRect/>
              </a:stretch>
            </p:blipFill>
            <p:spPr bwMode="auto">
              <a:xfrm>
                <a:off x="3950884" y="1995686"/>
                <a:ext cx="637118" cy="312435"/>
              </a:xfrm>
              <a:prstGeom prst="rect">
                <a:avLst/>
              </a:prstGeom>
              <a:noFill/>
            </p:spPr>
          </p:pic>
        </p:grpSp>
        <p:sp>
          <p:nvSpPr>
            <p:cNvPr id="331" name="Прямоугольник 330"/>
            <p:cNvSpPr/>
            <p:nvPr/>
          </p:nvSpPr>
          <p:spPr>
            <a:xfrm>
              <a:off x="6842572" y="2567313"/>
              <a:ext cx="675705" cy="330122"/>
            </a:xfrm>
            <a:prstGeom prst="rect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1400" dirty="0" smtClean="0">
                  <a:latin typeface="Gabriola" pitchFamily="82" charset="0"/>
                </a:rPr>
                <a:t>½ МС</a:t>
              </a:r>
              <a:endParaRPr lang="ru-RU" sz="1400" dirty="0">
                <a:latin typeface="Gabriola" pitchFamily="82" charset="0"/>
              </a:endParaRPr>
            </a:p>
          </p:txBody>
        </p:sp>
        <p:sp>
          <p:nvSpPr>
            <p:cNvPr id="332" name="Стрелка вниз 331"/>
            <p:cNvSpPr/>
            <p:nvPr/>
          </p:nvSpPr>
          <p:spPr>
            <a:xfrm>
              <a:off x="6660232" y="3003798"/>
              <a:ext cx="720080" cy="432048"/>
            </a:xfrm>
            <a:prstGeom prst="downArrow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400"/>
            </a:p>
          </p:txBody>
        </p:sp>
      </p:grpSp>
      <p:grpSp>
        <p:nvGrpSpPr>
          <p:cNvPr id="347" name="Группа 346"/>
          <p:cNvGrpSpPr/>
          <p:nvPr/>
        </p:nvGrpSpPr>
        <p:grpSpPr>
          <a:xfrm>
            <a:off x="1043608" y="2643757"/>
            <a:ext cx="1602222" cy="1088504"/>
            <a:chOff x="1619672" y="1995686"/>
            <a:chExt cx="1772764" cy="1440160"/>
          </a:xfrm>
        </p:grpSpPr>
        <p:grpSp>
          <p:nvGrpSpPr>
            <p:cNvPr id="348" name="Группа 107"/>
            <p:cNvGrpSpPr/>
            <p:nvPr/>
          </p:nvGrpSpPr>
          <p:grpSpPr>
            <a:xfrm>
              <a:off x="1619672" y="1995686"/>
              <a:ext cx="1456162" cy="781087"/>
              <a:chOff x="3131840" y="1995686"/>
              <a:chExt cx="1456162" cy="781087"/>
            </a:xfrm>
          </p:grpSpPr>
          <p:pic>
            <p:nvPicPr>
              <p:cNvPr id="352" name="Picture 5" descr="C:\Users\Оля\Desktop\раст.tif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 l="27547" t="69787" r="21031"/>
              <a:stretch>
                <a:fillRect/>
              </a:stretch>
            </p:blipFill>
            <p:spPr bwMode="auto">
              <a:xfrm>
                <a:off x="3833877" y="2394908"/>
                <a:ext cx="327618" cy="142780"/>
              </a:xfrm>
              <a:prstGeom prst="rect">
                <a:avLst/>
              </a:prstGeom>
              <a:noFill/>
            </p:spPr>
          </p:pic>
          <p:pic>
            <p:nvPicPr>
              <p:cNvPr id="353" name="Picture 5" descr="C:\Users\Оля\Desktop\раст.tif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 l="29384" t="69787" r="21031"/>
              <a:stretch>
                <a:fillRect/>
              </a:stretch>
            </p:blipFill>
            <p:spPr bwMode="auto">
              <a:xfrm>
                <a:off x="3319050" y="2394908"/>
                <a:ext cx="315917" cy="142780"/>
              </a:xfrm>
              <a:prstGeom prst="rect">
                <a:avLst/>
              </a:prstGeom>
              <a:noFill/>
            </p:spPr>
          </p:pic>
          <p:pic>
            <p:nvPicPr>
              <p:cNvPr id="354" name="Picture 5" descr="C:\Users\Оля\Desktop\раст.tif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 l="29384" t="69787" r="21031"/>
              <a:stretch>
                <a:fillRect/>
              </a:stretch>
            </p:blipFill>
            <p:spPr bwMode="auto">
              <a:xfrm>
                <a:off x="3588165" y="2403587"/>
                <a:ext cx="315917" cy="142780"/>
              </a:xfrm>
              <a:prstGeom prst="rect">
                <a:avLst/>
              </a:prstGeom>
              <a:noFill/>
            </p:spPr>
          </p:pic>
          <p:pic>
            <p:nvPicPr>
              <p:cNvPr id="355" name="Picture 5" descr="C:\Users\Оля\Desktop\раст.tif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 l="29384" t="69787" r="54088"/>
              <a:stretch>
                <a:fillRect/>
              </a:stretch>
            </p:blipFill>
            <p:spPr bwMode="auto">
              <a:xfrm>
                <a:off x="4138094" y="2394908"/>
                <a:ext cx="105306" cy="142780"/>
              </a:xfrm>
              <a:prstGeom prst="rect">
                <a:avLst/>
              </a:prstGeom>
              <a:noFill/>
            </p:spPr>
          </p:pic>
          <p:sp>
            <p:nvSpPr>
              <p:cNvPr id="356" name="Куб 2"/>
              <p:cNvSpPr/>
              <p:nvPr/>
            </p:nvSpPr>
            <p:spPr>
              <a:xfrm>
                <a:off x="3143541" y="2247370"/>
                <a:ext cx="1298770" cy="529403"/>
              </a:xfrm>
              <a:prstGeom prst="cub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1400"/>
              </a:p>
            </p:txBody>
          </p:sp>
          <p:sp>
            <p:nvSpPr>
              <p:cNvPr id="357" name="Овал 356"/>
              <p:cNvSpPr/>
              <p:nvPr/>
            </p:nvSpPr>
            <p:spPr>
              <a:xfrm>
                <a:off x="3845578" y="2256048"/>
                <a:ext cx="175510" cy="78109"/>
              </a:xfrm>
              <a:prstGeom prst="ellipse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1400"/>
              </a:p>
            </p:txBody>
          </p:sp>
          <p:pic>
            <p:nvPicPr>
              <p:cNvPr id="358" name="Picture 5" descr="C:\Users\Оля\Desktop\раст.tif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 b="33886"/>
              <a:stretch>
                <a:fillRect/>
              </a:stretch>
            </p:blipFill>
            <p:spPr bwMode="auto">
              <a:xfrm>
                <a:off x="3658368" y="1995686"/>
                <a:ext cx="637118" cy="312435"/>
              </a:xfrm>
              <a:prstGeom prst="rect">
                <a:avLst/>
              </a:prstGeom>
              <a:noFill/>
            </p:spPr>
          </p:pic>
          <p:sp>
            <p:nvSpPr>
              <p:cNvPr id="359" name="Овал 358"/>
              <p:cNvSpPr/>
              <p:nvPr/>
            </p:nvSpPr>
            <p:spPr>
              <a:xfrm>
                <a:off x="3319050" y="2256048"/>
                <a:ext cx="175510" cy="78109"/>
              </a:xfrm>
              <a:prstGeom prst="ellipse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1400"/>
              </a:p>
            </p:txBody>
          </p:sp>
          <p:pic>
            <p:nvPicPr>
              <p:cNvPr id="360" name="Picture 5" descr="C:\Users\Оля\Desktop\раст.tif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 b="33886"/>
              <a:stretch>
                <a:fillRect/>
              </a:stretch>
            </p:blipFill>
            <p:spPr bwMode="auto">
              <a:xfrm>
                <a:off x="3131840" y="1995686"/>
                <a:ext cx="637118" cy="312435"/>
              </a:xfrm>
              <a:prstGeom prst="rect">
                <a:avLst/>
              </a:prstGeom>
              <a:noFill/>
            </p:spPr>
          </p:pic>
          <p:sp>
            <p:nvSpPr>
              <p:cNvPr id="361" name="Овал 360"/>
              <p:cNvSpPr/>
              <p:nvPr/>
            </p:nvSpPr>
            <p:spPr>
              <a:xfrm>
                <a:off x="3576464" y="2290764"/>
                <a:ext cx="175510" cy="78109"/>
              </a:xfrm>
              <a:prstGeom prst="ellipse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1400"/>
              </a:p>
            </p:txBody>
          </p:sp>
          <p:pic>
            <p:nvPicPr>
              <p:cNvPr id="362" name="Picture 5" descr="C:\Users\Оля\Desktop\раст.tif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 b="33886"/>
              <a:stretch>
                <a:fillRect/>
              </a:stretch>
            </p:blipFill>
            <p:spPr bwMode="auto">
              <a:xfrm>
                <a:off x="3389254" y="2030401"/>
                <a:ext cx="637118" cy="312435"/>
              </a:xfrm>
              <a:prstGeom prst="rect">
                <a:avLst/>
              </a:prstGeom>
              <a:noFill/>
            </p:spPr>
          </p:pic>
          <p:sp>
            <p:nvSpPr>
              <p:cNvPr id="363" name="Овал 362"/>
              <p:cNvSpPr/>
              <p:nvPr/>
            </p:nvSpPr>
            <p:spPr>
              <a:xfrm>
                <a:off x="4138094" y="2256048"/>
                <a:ext cx="175510" cy="78109"/>
              </a:xfrm>
              <a:prstGeom prst="ellipse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1400"/>
              </a:p>
            </p:txBody>
          </p:sp>
          <p:pic>
            <p:nvPicPr>
              <p:cNvPr id="364" name="Picture 5" descr="C:\Users\Оля\Desktop\раст.tif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 b="33886"/>
              <a:stretch>
                <a:fillRect/>
              </a:stretch>
            </p:blipFill>
            <p:spPr bwMode="auto">
              <a:xfrm>
                <a:off x="3950884" y="1995686"/>
                <a:ext cx="637118" cy="312435"/>
              </a:xfrm>
              <a:prstGeom prst="rect">
                <a:avLst/>
              </a:prstGeom>
              <a:noFill/>
            </p:spPr>
          </p:pic>
        </p:grpSp>
        <p:sp>
          <p:nvSpPr>
            <p:cNvPr id="349" name="Стрелка вниз 348"/>
            <p:cNvSpPr/>
            <p:nvPr/>
          </p:nvSpPr>
          <p:spPr>
            <a:xfrm>
              <a:off x="1835696" y="3003798"/>
              <a:ext cx="720080" cy="432048"/>
            </a:xfrm>
            <a:prstGeom prst="downArrow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400"/>
            </a:p>
          </p:txBody>
        </p:sp>
        <p:sp>
          <p:nvSpPr>
            <p:cNvPr id="350" name="TextBox 349"/>
            <p:cNvSpPr txBox="1"/>
            <p:nvPr/>
          </p:nvSpPr>
          <p:spPr>
            <a:xfrm>
              <a:off x="2575743" y="2853128"/>
              <a:ext cx="816693" cy="4479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600" dirty="0" smtClean="0">
                  <a:latin typeface="Gabriola" pitchFamily="82" charset="0"/>
                </a:rPr>
                <a:t>20 часов</a:t>
              </a:r>
              <a:endParaRPr lang="ru-RU" sz="1600" dirty="0">
                <a:latin typeface="Gabriola" pitchFamily="82" charset="0"/>
              </a:endParaRPr>
            </a:p>
          </p:txBody>
        </p:sp>
        <p:sp>
          <p:nvSpPr>
            <p:cNvPr id="351" name="Прямоугольник 350"/>
            <p:cNvSpPr/>
            <p:nvPr/>
          </p:nvSpPr>
          <p:spPr>
            <a:xfrm>
              <a:off x="2097708" y="2567314"/>
              <a:ext cx="603696" cy="330123"/>
            </a:xfrm>
            <a:prstGeom prst="rect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1400" dirty="0" smtClean="0">
                  <a:latin typeface="Gabriola" pitchFamily="82" charset="0"/>
                </a:rPr>
                <a:t>½ МС</a:t>
              </a:r>
              <a:endParaRPr lang="ru-RU" sz="1400" dirty="0">
                <a:latin typeface="Gabriola" pitchFamily="82" charset="0"/>
              </a:endParaRPr>
            </a:p>
          </p:txBody>
        </p:sp>
      </p:grpSp>
      <p:sp>
        <p:nvSpPr>
          <p:cNvPr id="365" name="TextBox 364"/>
          <p:cNvSpPr txBox="1"/>
          <p:nvPr/>
        </p:nvSpPr>
        <p:spPr>
          <a:xfrm>
            <a:off x="4499992" y="3291830"/>
            <a:ext cx="7381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Gabriola" pitchFamily="82" charset="0"/>
              </a:rPr>
              <a:t>20 часов</a:t>
            </a:r>
            <a:endParaRPr lang="ru-RU" sz="1600" dirty="0">
              <a:latin typeface="Gabriola" pitchFamily="82" charset="0"/>
            </a:endParaRPr>
          </a:p>
        </p:txBody>
      </p:sp>
      <p:sp>
        <p:nvSpPr>
          <p:cNvPr id="366" name="TextBox 365"/>
          <p:cNvSpPr txBox="1"/>
          <p:nvPr/>
        </p:nvSpPr>
        <p:spPr>
          <a:xfrm>
            <a:off x="7308304" y="3291830"/>
            <a:ext cx="7381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Gabriola" pitchFamily="82" charset="0"/>
              </a:rPr>
              <a:t>20 часов</a:t>
            </a:r>
            <a:endParaRPr lang="ru-RU" sz="1600" dirty="0">
              <a:latin typeface="Gabriola" pitchFamily="82" charset="0"/>
            </a:endParaRPr>
          </a:p>
        </p:txBody>
      </p:sp>
      <p:sp>
        <p:nvSpPr>
          <p:cNvPr id="367" name="TextBox 366"/>
          <p:cNvSpPr txBox="1"/>
          <p:nvPr/>
        </p:nvSpPr>
        <p:spPr>
          <a:xfrm>
            <a:off x="1763688" y="4371950"/>
            <a:ext cx="7381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Gabriola" pitchFamily="82" charset="0"/>
              </a:rPr>
              <a:t>6 сут</a:t>
            </a:r>
            <a:endParaRPr lang="ru-RU" sz="1600" dirty="0">
              <a:latin typeface="Gabriola" pitchFamily="82" charset="0"/>
            </a:endParaRPr>
          </a:p>
        </p:txBody>
      </p:sp>
      <p:sp>
        <p:nvSpPr>
          <p:cNvPr id="368" name="TextBox 367"/>
          <p:cNvSpPr txBox="1"/>
          <p:nvPr/>
        </p:nvSpPr>
        <p:spPr>
          <a:xfrm>
            <a:off x="4644008" y="4443958"/>
            <a:ext cx="7381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Gabriola" pitchFamily="82" charset="0"/>
              </a:rPr>
              <a:t>6 сут</a:t>
            </a:r>
            <a:endParaRPr lang="ru-RU" sz="1600" dirty="0">
              <a:latin typeface="Gabriola" pitchFamily="82" charset="0"/>
            </a:endParaRPr>
          </a:p>
        </p:txBody>
      </p:sp>
      <p:sp>
        <p:nvSpPr>
          <p:cNvPr id="369" name="TextBox 368"/>
          <p:cNvSpPr txBox="1"/>
          <p:nvPr/>
        </p:nvSpPr>
        <p:spPr>
          <a:xfrm>
            <a:off x="7380312" y="4371950"/>
            <a:ext cx="7381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Gabriola" pitchFamily="82" charset="0"/>
              </a:rPr>
              <a:t>6 сут</a:t>
            </a:r>
            <a:endParaRPr lang="ru-RU" sz="1600" dirty="0">
              <a:latin typeface="Gabriola" pitchFamily="82" charset="0"/>
            </a:endParaRPr>
          </a:p>
        </p:txBody>
      </p:sp>
      <p:sp>
        <p:nvSpPr>
          <p:cNvPr id="307" name="TextBox 306"/>
          <p:cNvSpPr txBox="1"/>
          <p:nvPr/>
        </p:nvSpPr>
        <p:spPr>
          <a:xfrm>
            <a:off x="6156176" y="195486"/>
            <a:ext cx="2448272" cy="969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900" dirty="0" smtClean="0">
                <a:latin typeface="Gabriola" pitchFamily="82" charset="0"/>
              </a:rPr>
              <a:t>МС – среда Мурасига-Скуга</a:t>
            </a:r>
          </a:p>
          <a:p>
            <a:r>
              <a:rPr lang="ru-RU" sz="1900" dirty="0" smtClean="0">
                <a:latin typeface="Gabriola" pitchFamily="82" charset="0"/>
              </a:rPr>
              <a:t>ЭБЛ -  Эпибрассинолид</a:t>
            </a:r>
          </a:p>
          <a:p>
            <a:r>
              <a:rPr lang="ru-RU" sz="1900" dirty="0" smtClean="0">
                <a:latin typeface="Gabriola" pitchFamily="82" charset="0"/>
              </a:rPr>
              <a:t>ГБЛ  - Гомобрассинолид</a:t>
            </a:r>
            <a:endParaRPr lang="ru-RU" sz="1900" dirty="0">
              <a:latin typeface="Gabriola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23000"/>
            <a:lum/>
          </a:blip>
          <a:srcRect/>
          <a:stretch>
            <a:fillRect t="-25000" r="81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Диаграмма 4"/>
          <p:cNvGraphicFramePr/>
          <p:nvPr/>
        </p:nvGraphicFramePr>
        <p:xfrm>
          <a:off x="539552" y="-380578"/>
          <a:ext cx="8280440" cy="50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Диаграмма 3"/>
          <p:cNvGraphicFramePr/>
          <p:nvPr/>
        </p:nvGraphicFramePr>
        <p:xfrm>
          <a:off x="251520" y="51750"/>
          <a:ext cx="4691935" cy="50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cxnSp>
        <p:nvCxnSpPr>
          <p:cNvPr id="7" name="Прямая соединительная линия 6"/>
          <p:cNvCxnSpPr/>
          <p:nvPr/>
        </p:nvCxnSpPr>
        <p:spPr>
          <a:xfrm>
            <a:off x="1284362" y="1295400"/>
            <a:ext cx="285559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1299964" y="1937370"/>
            <a:ext cx="285559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5295131" y="1323578"/>
            <a:ext cx="285559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5309220" y="1942703"/>
            <a:ext cx="285559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alphaModFix amt="23000"/>
            <a:lum/>
          </a:blip>
          <a:srcRect/>
          <a:stretch>
            <a:fillRect t="-25000" r="81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Диаграмма 7"/>
          <p:cNvGraphicFramePr/>
          <p:nvPr/>
        </p:nvGraphicFramePr>
        <p:xfrm>
          <a:off x="899592" y="103500"/>
          <a:ext cx="8568472" cy="50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9" name="Диаграмма 8"/>
          <p:cNvGraphicFramePr/>
          <p:nvPr/>
        </p:nvGraphicFramePr>
        <p:xfrm>
          <a:off x="0" y="411510"/>
          <a:ext cx="4320000" cy="42682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cxnSp>
        <p:nvCxnSpPr>
          <p:cNvPr id="11" name="Прямая соединительная линия 10"/>
          <p:cNvCxnSpPr/>
          <p:nvPr/>
        </p:nvCxnSpPr>
        <p:spPr>
          <a:xfrm>
            <a:off x="1403648" y="1779662"/>
            <a:ext cx="2592288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5268119" y="1799084"/>
            <a:ext cx="2592288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23000"/>
            <a:lum/>
          </a:blip>
          <a:srcRect/>
          <a:stretch>
            <a:fillRect t="-25000" r="81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/>
          <p:nvPr/>
        </p:nvGraphicFramePr>
        <p:xfrm>
          <a:off x="107504" y="267494"/>
          <a:ext cx="8892480" cy="46515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Прямая соединительная линия 3"/>
          <p:cNvSpPr/>
          <p:nvPr/>
        </p:nvSpPr>
        <p:spPr>
          <a:xfrm>
            <a:off x="1763688" y="2139702"/>
            <a:ext cx="5328592" cy="0"/>
          </a:xfrm>
          <a:prstGeom prst="line">
            <a:avLst/>
          </a:prstGeom>
          <a:noFill/>
          <a:ln w="9525" cap="flat" cmpd="sng" algn="ctr">
            <a:solidFill>
              <a:srgbClr val="FF0000"/>
            </a:solidFill>
            <a:prstDash val="soli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5" name="Прямая соединительная линия 4"/>
          <p:cNvSpPr/>
          <p:nvPr/>
        </p:nvSpPr>
        <p:spPr>
          <a:xfrm>
            <a:off x="1763688" y="2787774"/>
            <a:ext cx="5328592" cy="0"/>
          </a:xfrm>
          <a:prstGeom prst="line">
            <a:avLst/>
          </a:prstGeom>
          <a:noFill/>
          <a:ln w="9525" cap="flat" cmpd="sng" algn="ctr">
            <a:solidFill>
              <a:srgbClr val="FF0000"/>
            </a:solidFill>
            <a:prstDash val="soli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23000"/>
            <a:lum/>
          </a:blip>
          <a:srcRect/>
          <a:stretch>
            <a:fillRect t="-25000" r="81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Диаграмма 4"/>
          <p:cNvGraphicFramePr/>
          <p:nvPr/>
        </p:nvGraphicFramePr>
        <p:xfrm>
          <a:off x="179512" y="195486"/>
          <a:ext cx="8712968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15000"/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Оля\Desktop\customLogo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4008" y="195486"/>
            <a:ext cx="4324350" cy="952500"/>
          </a:xfrm>
          <a:prstGeom prst="rect">
            <a:avLst/>
          </a:prstGeom>
          <a:ln>
            <a:noFill/>
          </a:ln>
          <a:effectLst/>
        </p:spPr>
      </p:pic>
      <p:pic>
        <p:nvPicPr>
          <p:cNvPr id="3075" name="Picture 3" descr="C:\Users\Оля\Desktop\нан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44008" y="2643758"/>
            <a:ext cx="3818346" cy="23400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3" name="Picture 3" descr="C:\Users\Оля\Desktop\МВ.jpg"/>
          <p:cNvPicPr>
            <a:picLocks noChangeAspect="1" noChangeArrowheads="1"/>
          </p:cNvPicPr>
          <p:nvPr/>
        </p:nvPicPr>
        <p:blipFill>
          <a:blip r:embed="rId5" cstate="print"/>
          <a:srcRect l="15543" r="6742"/>
          <a:stretch>
            <a:fillRect/>
          </a:stretch>
        </p:blipFill>
        <p:spPr bwMode="auto">
          <a:xfrm>
            <a:off x="7092280" y="1203598"/>
            <a:ext cx="1440160" cy="137665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3077" name="Picture 5" descr="C:\Users\Оля\Desktop\общ.jpg"/>
          <p:cNvPicPr>
            <a:picLocks noChangeAspect="1" noChangeArrowheads="1"/>
          </p:cNvPicPr>
          <p:nvPr/>
        </p:nvPicPr>
        <p:blipFill>
          <a:blip r:embed="rId6" cstate="print"/>
          <a:srcRect l="23800" t="24328" r="27179"/>
          <a:stretch>
            <a:fillRect/>
          </a:stretch>
        </p:blipFill>
        <p:spPr bwMode="auto">
          <a:xfrm>
            <a:off x="1767483" y="55984"/>
            <a:ext cx="2376264" cy="245593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3078" name="Picture 6" descr="C:\Users\Оля\Desktop\Головацкая ИФ БИ ТГУ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220072" y="1203598"/>
            <a:ext cx="1045018" cy="1381816"/>
          </a:xfrm>
          <a:prstGeom prst="rect">
            <a:avLst/>
          </a:prstGeom>
          <a:noFill/>
        </p:spPr>
      </p:pic>
      <p:pic>
        <p:nvPicPr>
          <p:cNvPr id="3079" name="Picture 7" descr="C:\Users\Оля\Desktop\ifr-n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899592" y="2643758"/>
            <a:ext cx="3175000" cy="23749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3076" name="Picture 4" descr="C:\Users\Оля\Desktop\ира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214636" y="1170062"/>
            <a:ext cx="1368152" cy="136815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4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852</TotalTime>
  <Words>185</Words>
  <Application>Microsoft Office PowerPoint</Application>
  <PresentationFormat>Экран (16:9)</PresentationFormat>
  <Paragraphs>69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Защитное действие стероидных гормонов при хлоридном засолении у растений картофеля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Оля</dc:creator>
  <cp:lastModifiedBy>Виктория Лобач</cp:lastModifiedBy>
  <cp:revision>61</cp:revision>
  <dcterms:created xsi:type="dcterms:W3CDTF">2018-04-06T22:21:24Z</dcterms:created>
  <dcterms:modified xsi:type="dcterms:W3CDTF">2018-04-17T08:51:10Z</dcterms:modified>
</cp:coreProperties>
</file>